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3"/>
  </p:notesMasterIdLst>
  <p:sldIdLst>
    <p:sldId id="289" r:id="rId3"/>
    <p:sldId id="291" r:id="rId4"/>
    <p:sldId id="280" r:id="rId5"/>
    <p:sldId id="281" r:id="rId6"/>
    <p:sldId id="292" r:id="rId7"/>
    <p:sldId id="258" r:id="rId8"/>
    <p:sldId id="293" r:id="rId9"/>
    <p:sldId id="303" r:id="rId10"/>
    <p:sldId id="259" r:id="rId11"/>
    <p:sldId id="260" r:id="rId12"/>
    <p:sldId id="261" r:id="rId13"/>
    <p:sldId id="295" r:id="rId14"/>
    <p:sldId id="306" r:id="rId15"/>
    <p:sldId id="262" r:id="rId16"/>
    <p:sldId id="263" r:id="rId17"/>
    <p:sldId id="264" r:id="rId18"/>
    <p:sldId id="265" r:id="rId19"/>
    <p:sldId id="266" r:id="rId20"/>
    <p:sldId id="307" r:id="rId21"/>
    <p:sldId id="268" r:id="rId22"/>
    <p:sldId id="269" r:id="rId23"/>
    <p:sldId id="287" r:id="rId24"/>
    <p:sldId id="308" r:id="rId25"/>
    <p:sldId id="270" r:id="rId26"/>
    <p:sldId id="305" r:id="rId27"/>
    <p:sldId id="271" r:id="rId28"/>
    <p:sldId id="272" r:id="rId29"/>
    <p:sldId id="273" r:id="rId30"/>
    <p:sldId id="309" r:id="rId31"/>
    <p:sldId id="300" r:id="rId32"/>
    <p:sldId id="299" r:id="rId33"/>
    <p:sldId id="296" r:id="rId34"/>
    <p:sldId id="297" r:id="rId35"/>
    <p:sldId id="298" r:id="rId36"/>
    <p:sldId id="274" r:id="rId37"/>
    <p:sldId id="276" r:id="rId38"/>
    <p:sldId id="275" r:id="rId39"/>
    <p:sldId id="310" r:id="rId40"/>
    <p:sldId id="301" r:id="rId41"/>
    <p:sldId id="304"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5"/>
    <p:restoredTop sz="94632"/>
  </p:normalViewPr>
  <p:slideViewPr>
    <p:cSldViewPr snapToGrid="0" snapToObjects="1" showGuides="1">
      <p:cViewPr varScale="1">
        <p:scale>
          <a:sx n="114" d="100"/>
          <a:sy n="114" d="100"/>
        </p:scale>
        <p:origin x="1272" y="168"/>
      </p:cViewPr>
      <p:guideLst>
        <p:guide orient="horz" pos="213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2366D4-CAA5-42E1-92C2-C11FE766CFE7}" type="datetimeFigureOut">
              <a:rPr lang="en-US" smtClean="0"/>
              <a:t>7/29/18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AC8E92-47E5-40F6-AC19-E65498B8B039}" type="slidenum">
              <a:rPr lang="en-US" smtClean="0"/>
              <a:t>‹#›</a:t>
            </a:fld>
            <a:endParaRPr lang="en-US"/>
          </a:p>
        </p:txBody>
      </p:sp>
    </p:spTree>
    <p:extLst>
      <p:ext uri="{BB962C8B-B14F-4D97-AF65-F5344CB8AC3E}">
        <p14:creationId xmlns:p14="http://schemas.microsoft.com/office/powerpoint/2010/main" val="1265267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6DE14D8-C817-451E-9BA4-DE18B0858ACA}" type="slidenum">
              <a:rPr lang="en-US" smtClean="0">
                <a:solidFill>
                  <a:prstClr val="black"/>
                </a:solidFill>
              </a:rPr>
              <a:pPr/>
              <a:t>1</a:t>
            </a:fld>
            <a:endParaRPr lang="en-US" dirty="0">
              <a:solidFill>
                <a:prstClr val="black"/>
              </a:solidFill>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a:noFill/>
          <a:ln/>
        </p:spPr>
        <p:txBody>
          <a:bodyPr/>
          <a:lstStyle/>
          <a:p>
            <a:pPr eaLnBrk="1" hangingPunct="1">
              <a:spcBef>
                <a:spcPct val="0"/>
              </a:spcBef>
            </a:pPr>
            <a:endParaRPr lang="en-US" dirty="0">
              <a:latin typeface="Arial" charset="0"/>
            </a:endParaRPr>
          </a:p>
        </p:txBody>
      </p:sp>
      <p:sp>
        <p:nvSpPr>
          <p:cNvPr id="5" name="Footer Placeholder 4"/>
          <p:cNvSpPr>
            <a:spLocks noGrp="1"/>
          </p:cNvSpPr>
          <p:nvPr>
            <p:ph type="ftr" sz="quarter" idx="10"/>
          </p:nvPr>
        </p:nvSpPr>
        <p:spPr/>
        <p:txBody>
          <a:bodyPr/>
          <a:lstStyle/>
          <a:p>
            <a:pPr>
              <a:defRPr/>
            </a:pPr>
            <a:r>
              <a:rPr lang="en-US" dirty="0">
                <a:solidFill>
                  <a:prstClr val="black"/>
                </a:solidFill>
              </a:rPr>
              <a:t>UT-Battelle Business Sensitive</a:t>
            </a:r>
          </a:p>
        </p:txBody>
      </p:sp>
      <p:sp>
        <p:nvSpPr>
          <p:cNvPr id="6" name="Header Placeholder 5"/>
          <p:cNvSpPr>
            <a:spLocks noGrp="1"/>
          </p:cNvSpPr>
          <p:nvPr>
            <p:ph type="hdr" sz="quarter" idx="11"/>
          </p:nvPr>
        </p:nvSpPr>
        <p:spPr/>
        <p:txBody>
          <a:bodyPr/>
          <a:lstStyle/>
          <a:p>
            <a:pPr>
              <a:defRPr/>
            </a:pPr>
            <a:r>
              <a:rPr lang="en-US" dirty="0">
                <a:solidFill>
                  <a:prstClr val="black"/>
                </a:solidFill>
              </a:rPr>
              <a:t>UT-Battelle Business Sensitive</a:t>
            </a:r>
          </a:p>
        </p:txBody>
      </p:sp>
    </p:spTree>
    <p:extLst>
      <p:ext uri="{BB962C8B-B14F-4D97-AF65-F5344CB8AC3E}">
        <p14:creationId xmlns:p14="http://schemas.microsoft.com/office/powerpoint/2010/main" val="255796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fld id="{302D20F0-0713-4728-ABB0-4CAB44130364}" type="datetime1">
              <a:rPr lang="en-US" smtClean="0">
                <a:solidFill>
                  <a:srgbClr val="FFFFFF">
                    <a:alpha val="65000"/>
                  </a:srgbClr>
                </a:solidFill>
              </a:rPr>
              <a:pPr/>
              <a:t>7/29/18</a:t>
            </a:fld>
            <a:endParaRPr lang="en-US" dirty="0">
              <a:solidFill>
                <a:srgbClr val="FFFFFF">
                  <a:alpha val="65000"/>
                </a:srgbClr>
              </a:solidFill>
            </a:endParaRPr>
          </a:p>
        </p:txBody>
      </p:sp>
      <p:sp>
        <p:nvSpPr>
          <p:cNvPr id="23" name="Slide Number Placeholder 22"/>
          <p:cNvSpPr>
            <a:spLocks noGrp="1"/>
          </p:cNvSpPr>
          <p:nvPr>
            <p:ph type="sldNum" sz="quarter" idx="11"/>
          </p:nvPr>
        </p:nvSpPr>
        <p:spPr/>
        <p:txBody>
          <a:bodyPr/>
          <a:lstStyle/>
          <a:p>
            <a:fld id="{5744759D-0EFF-4FB2-9CCE-04E00944F0FE}" type="slidenum">
              <a:rPr lang="en-US" smtClean="0">
                <a:solidFill>
                  <a:srgbClr val="FFFFFF">
                    <a:alpha val="65000"/>
                  </a:srgbClr>
                </a:solidFill>
              </a:rPr>
              <a:pPr/>
              <a:t>‹#›</a:t>
            </a:fld>
            <a:endParaRPr lang="en-US" dirty="0">
              <a:solidFill>
                <a:srgbClr val="FFFFFF">
                  <a:alpha val="65000"/>
                </a:srgbClr>
              </a:solidFill>
            </a:endParaRPr>
          </a:p>
        </p:txBody>
      </p:sp>
      <p:sp>
        <p:nvSpPr>
          <p:cNvPr id="24" name="Footer Placeholder 23"/>
          <p:cNvSpPr>
            <a:spLocks noGrp="1"/>
          </p:cNvSpPr>
          <p:nvPr>
            <p:ph type="ftr" sz="quarter" idx="12"/>
          </p:nvPr>
        </p:nvSpPr>
        <p:spPr/>
        <p:txBody>
          <a:bodyPr/>
          <a:lstStyle/>
          <a:p>
            <a:endParaRPr lang="en-US" dirty="0">
              <a:solidFill>
                <a:srgbClr val="FFFFFF">
                  <a:alpha val="65000"/>
                </a:srgbClr>
              </a:solidFill>
            </a:endParaRPr>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a:t>Click to edit Master title style</a:t>
            </a:r>
            <a:endParaRPr lang="en-US" dirty="0"/>
          </a:p>
        </p:txBody>
      </p:sp>
      <p:sp>
        <p:nvSpPr>
          <p:cNvPr id="9" name="Rectangle 8"/>
          <p:cNvSpPr/>
          <p:nvPr userDrawn="1"/>
        </p:nvSpPr>
        <p:spPr bwMode="auto">
          <a:xfrm>
            <a:off x="5610225" y="0"/>
            <a:ext cx="26988" cy="6858000"/>
          </a:xfrm>
          <a:prstGeom prst="rect">
            <a:avLst/>
          </a:prstGeom>
          <a:solidFill>
            <a:schemeClr val="tx2"/>
          </a:solidFill>
          <a:ln w="9525" cap="flat" cmpd="sng" algn="ctr">
            <a:noFill/>
            <a:prstDash val="solid"/>
            <a:round/>
            <a:headEnd type="none" w="med" len="med"/>
            <a:tailEnd type="none" w="med" len="med"/>
          </a:ln>
          <a:effectLst/>
        </p:spPr>
        <p:txBody>
          <a:bodyPr/>
          <a:lstStyle/>
          <a:p>
            <a:pPr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10" name="Picture 8" descr="New_DOE_Logo_Color_042808.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55600" y="6384925"/>
            <a:ext cx="1577975" cy="396875"/>
          </a:xfrm>
          <a:prstGeom prst="rect">
            <a:avLst/>
          </a:prstGeom>
          <a:noFill/>
          <a:ln w="9525">
            <a:noFill/>
            <a:miter lim="800000"/>
            <a:headEnd/>
            <a:tailEnd/>
          </a:ln>
        </p:spPr>
      </p:pic>
      <p:pic>
        <p:nvPicPr>
          <p:cNvPr id="11" name="Picture 10" descr="ORNL_managed by.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794375" y="6266543"/>
            <a:ext cx="3119438" cy="403225"/>
          </a:xfrm>
          <a:prstGeom prst="rect">
            <a:avLst/>
          </a:prstGeom>
          <a:noFill/>
          <a:ln w="9525">
            <a:noFill/>
            <a:miter lim="800000"/>
            <a:headEnd/>
            <a:tailEnd/>
          </a:ln>
        </p:spPr>
      </p:pic>
      <p:grpSp>
        <p:nvGrpSpPr>
          <p:cNvPr id="13" name="Group 12"/>
          <p:cNvGrpSpPr/>
          <p:nvPr userDrawn="1"/>
        </p:nvGrpSpPr>
        <p:grpSpPr>
          <a:xfrm>
            <a:off x="4275365" y="1106830"/>
            <a:ext cx="4626281" cy="4663440"/>
            <a:chOff x="4275365" y="1106830"/>
            <a:chExt cx="4626281" cy="4663440"/>
          </a:xfrm>
        </p:grpSpPr>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75365" y="1106830"/>
              <a:ext cx="4626281" cy="4663440"/>
            </a:xfrm>
            <a:prstGeom prst="rect">
              <a:avLst/>
            </a:prstGeom>
          </p:spPr>
        </p:pic>
        <p:pic>
          <p:nvPicPr>
            <p:cNvPr id="17" name="Picture 16"/>
            <p:cNvPicPr>
              <a:picLocks noChangeAspect="1"/>
            </p:cNvPicPr>
            <p:nvPr userDrawn="1"/>
          </p:nvPicPr>
          <p:blipFill>
            <a:blip r:embed="rId5" cstate="print"/>
            <a:srcRect l="5630" r="383"/>
            <a:stretch>
              <a:fillRect/>
            </a:stretch>
          </p:blipFill>
          <p:spPr>
            <a:xfrm>
              <a:off x="6299200" y="1765300"/>
              <a:ext cx="2501900" cy="2463800"/>
            </a:xfrm>
            <a:prstGeom prst="ellipse">
              <a:avLst/>
            </a:prstGeom>
            <a:ln w="19050" cap="rnd" cmpd="sng">
              <a:solidFill>
                <a:srgbClr val="008000"/>
              </a:solidFill>
            </a:ln>
            <a:effectLst>
              <a:outerShdw blurRad="50800" dist="38100" dir="2700000" algn="tl" rotWithShape="0">
                <a:schemeClr val="bg1">
                  <a:lumMod val="50000"/>
                  <a:alpha val="40000"/>
                </a:scheme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4293920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2FED49-326C-403A-BD5D-95E62258A17A}" type="datetime1">
              <a:rPr lang="en-US" smtClean="0">
                <a:solidFill>
                  <a:srgbClr val="FFFFFF">
                    <a:alpha val="65000"/>
                  </a:srgbClr>
                </a:solidFill>
              </a:rPr>
              <a:pPr/>
              <a:t>7/29/18</a:t>
            </a:fld>
            <a:endParaRPr lang="en-US">
              <a:solidFill>
                <a:srgbClr val="FFFFFF">
                  <a:alpha val="65000"/>
                </a:srgbClr>
              </a:solidFill>
            </a:endParaRPr>
          </a:p>
        </p:txBody>
      </p:sp>
      <p:sp>
        <p:nvSpPr>
          <p:cNvPr id="5" name="Footer Placeholder 4"/>
          <p:cNvSpPr>
            <a:spLocks noGrp="1"/>
          </p:cNvSpPr>
          <p:nvPr>
            <p:ph type="ftr" sz="quarter" idx="11"/>
          </p:nvPr>
        </p:nvSpPr>
        <p:spPr/>
        <p:txBody>
          <a:bodyPr/>
          <a:lstStyle/>
          <a:p>
            <a:endParaRPr lang="en-US">
              <a:solidFill>
                <a:srgbClr val="FFFFFF">
                  <a:alpha val="65000"/>
                </a:srgbClr>
              </a:solidFill>
            </a:endParaRPr>
          </a:p>
        </p:txBody>
      </p:sp>
      <p:sp>
        <p:nvSpPr>
          <p:cNvPr id="6" name="Slide Number Placeholder 5"/>
          <p:cNvSpPr>
            <a:spLocks noGrp="1"/>
          </p:cNvSpPr>
          <p:nvPr>
            <p:ph type="sldNum" sz="quarter" idx="12"/>
          </p:nvPr>
        </p:nvSpPr>
        <p:spPr/>
        <p:txBody>
          <a:bodyPr/>
          <a:lstStyle/>
          <a:p>
            <a:fld id="{AD55F32E-F396-4857-9E0B-A297DAB0439D}" type="slidenum">
              <a:rPr lang="en-US" smtClean="0">
                <a:solidFill>
                  <a:srgbClr val="FFFFFF">
                    <a:alpha val="65000"/>
                  </a:srgbClr>
                </a:solidFill>
              </a:rPr>
              <a:pPr/>
              <a:t>‹#›</a:t>
            </a:fld>
            <a:endParaRPr lang="en-US">
              <a:solidFill>
                <a:srgbClr val="FFFFFF">
                  <a:alpha val="65000"/>
                </a:srgbClr>
              </a:solidFill>
            </a:endParaRPr>
          </a:p>
        </p:txBody>
      </p:sp>
    </p:spTree>
    <p:extLst>
      <p:ext uri="{BB962C8B-B14F-4D97-AF65-F5344CB8AC3E}">
        <p14:creationId xmlns:p14="http://schemas.microsoft.com/office/powerpoint/2010/main" val="294042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468C16-9C5B-4E73-8838-C30054104934}" type="datetime1">
              <a:rPr lang="en-US" smtClean="0">
                <a:solidFill>
                  <a:srgbClr val="FFFFFF">
                    <a:alpha val="65000"/>
                  </a:srgbClr>
                </a:solidFill>
              </a:rPr>
              <a:pPr/>
              <a:t>7/29/18</a:t>
            </a:fld>
            <a:endParaRPr lang="en-US">
              <a:solidFill>
                <a:srgbClr val="FFFFFF">
                  <a:alpha val="65000"/>
                </a:srgbClr>
              </a:solidFill>
            </a:endParaRPr>
          </a:p>
        </p:txBody>
      </p:sp>
      <p:sp>
        <p:nvSpPr>
          <p:cNvPr id="5" name="Footer Placeholder 4"/>
          <p:cNvSpPr>
            <a:spLocks noGrp="1"/>
          </p:cNvSpPr>
          <p:nvPr>
            <p:ph type="ftr" sz="quarter" idx="11"/>
          </p:nvPr>
        </p:nvSpPr>
        <p:spPr/>
        <p:txBody>
          <a:bodyPr/>
          <a:lstStyle/>
          <a:p>
            <a:endParaRPr lang="en-US">
              <a:solidFill>
                <a:srgbClr val="FFFFFF">
                  <a:alpha val="65000"/>
                </a:srgbClr>
              </a:solidFill>
            </a:endParaRPr>
          </a:p>
        </p:txBody>
      </p:sp>
      <p:sp>
        <p:nvSpPr>
          <p:cNvPr id="6" name="Slide Number Placeholder 5"/>
          <p:cNvSpPr>
            <a:spLocks noGrp="1"/>
          </p:cNvSpPr>
          <p:nvPr>
            <p:ph type="sldNum" sz="quarter" idx="12"/>
          </p:nvPr>
        </p:nvSpPr>
        <p:spPr/>
        <p:txBody>
          <a:bodyPr/>
          <a:lstStyle/>
          <a:p>
            <a:fld id="{AD55F32E-F396-4857-9E0B-A297DAB0439D}" type="slidenum">
              <a:rPr lang="en-US" smtClean="0">
                <a:solidFill>
                  <a:srgbClr val="FFFFFF">
                    <a:alpha val="65000"/>
                  </a:srgbClr>
                </a:solidFill>
              </a:rPr>
              <a:pPr/>
              <a:t>‹#›</a:t>
            </a:fld>
            <a:endParaRPr lang="en-US">
              <a:solidFill>
                <a:srgbClr val="FFFFFF">
                  <a:alpha val="65000"/>
                </a:srgbClr>
              </a:solidFill>
            </a:endParaRPr>
          </a:p>
        </p:txBody>
      </p:sp>
    </p:spTree>
    <p:extLst>
      <p:ext uri="{BB962C8B-B14F-4D97-AF65-F5344CB8AC3E}">
        <p14:creationId xmlns:p14="http://schemas.microsoft.com/office/powerpoint/2010/main" val="4014846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5791200" y="0"/>
            <a:ext cx="3365500" cy="6858000"/>
          </a:xfrm>
          <a:prstGeom prst="rect">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ea typeface="ＭＳ Ｐゴシック" charset="0"/>
            </a:endParaRPr>
          </a:p>
        </p:txBody>
      </p:sp>
      <p:pic>
        <p:nvPicPr>
          <p:cNvPr id="5" name="Picture 10"/>
          <p:cNvPicPr>
            <a:picLocks noChangeAspect="1"/>
          </p:cNvPicPr>
          <p:nvPr userDrawn="1"/>
        </p:nvPicPr>
        <p:blipFill>
          <a:blip r:embed="rId2" cstate="print">
            <a:extLst>
              <a:ext uri="{28A0092B-C50C-407E-A947-70E740481C1C}">
                <a14:useLocalDpi xmlns:a14="http://schemas.microsoft.com/office/drawing/2010/main" val="0"/>
              </a:ext>
            </a:extLst>
          </a:blip>
          <a:srcRect l="23579"/>
          <a:stretch>
            <a:fillRect/>
          </a:stretch>
        </p:blipFill>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11"/>
          <p:cNvSpPr>
            <a:spLocks noChangeAspect="1"/>
          </p:cNvSpPr>
          <p:nvPr userDrawn="1"/>
        </p:nvSpPr>
        <p:spPr bwMode="auto">
          <a:xfrm>
            <a:off x="4313238" y="660400"/>
            <a:ext cx="46259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prstClr val="black"/>
              </a:solidFill>
              <a:ea typeface="ＭＳ Ｐゴシック" charset="0"/>
            </a:endParaRPr>
          </a:p>
        </p:txBody>
      </p:sp>
      <p:sp>
        <p:nvSpPr>
          <p:cNvPr id="7" name="TextBox 12"/>
          <p:cNvSpPr txBox="1">
            <a:spLocks noChangeArrowheads="1"/>
          </p:cNvSpPr>
          <p:nvPr userDrawn="1"/>
        </p:nvSpPr>
        <p:spPr bwMode="auto">
          <a:xfrm>
            <a:off x="3605213" y="6362700"/>
            <a:ext cx="211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defRPr/>
            </a:pPr>
            <a:r>
              <a:rPr lang="en-US" sz="1000" dirty="0">
                <a:solidFill>
                  <a:srgbClr val="1E7640"/>
                </a:solidFill>
              </a:rPr>
              <a:t>ORNL is managed by UT-Battelle </a:t>
            </a:r>
            <a:br>
              <a:rPr lang="en-US" sz="1000" dirty="0">
                <a:solidFill>
                  <a:srgbClr val="1E7640"/>
                </a:solidFill>
              </a:rPr>
            </a:br>
            <a:r>
              <a:rPr lang="en-US" sz="1000" dirty="0">
                <a:solidFill>
                  <a:srgbClr val="1E7640"/>
                </a:solidFill>
              </a:rPr>
              <a:t>for the US Department of Energy</a:t>
            </a:r>
          </a:p>
        </p:txBody>
      </p:sp>
      <p:pic>
        <p:nvPicPr>
          <p:cNvPr id="8"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65638" y="812800"/>
            <a:ext cx="46259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92024" y="254995"/>
            <a:ext cx="4160172" cy="926482"/>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4" y="1761403"/>
            <a:ext cx="3255297"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93576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dirty="0"/>
              <a:t>Click to edit Master title style</a:t>
            </a:r>
          </a:p>
        </p:txBody>
      </p:sp>
      <p:sp>
        <p:nvSpPr>
          <p:cNvPr id="3" name="Content Placeholder 2"/>
          <p:cNvSpPr>
            <a:spLocks noGrp="1"/>
          </p:cNvSpPr>
          <p:nvPr>
            <p:ph idx="1"/>
          </p:nvPr>
        </p:nvSpPr>
        <p:spPr>
          <a:xfrm>
            <a:off x="201168" y="1443385"/>
            <a:ext cx="8642640" cy="4195415"/>
          </a:xfrm>
        </p:spPr>
        <p:txBody>
          <a:bodyPr/>
          <a:lstStyle>
            <a:lvl1pPr>
              <a:defRPr>
                <a:latin typeface="Avenir Medium"/>
                <a:cs typeface="Avenir Medium"/>
              </a:defRPr>
            </a:lvl1pPr>
            <a:lvl2pPr>
              <a:defRPr>
                <a:latin typeface="Avenir Medium"/>
                <a:cs typeface="Avenir Medium"/>
              </a:defRPr>
            </a:lvl2pPr>
            <a:lvl3pPr>
              <a:defRPr>
                <a:latin typeface="Avenir Medium"/>
                <a:cs typeface="Avenir Medium"/>
              </a:defRPr>
            </a:lvl3pPr>
            <a:lvl4pPr>
              <a:defRPr>
                <a:latin typeface="Avenir Medium"/>
                <a:cs typeface="Avenir Medium"/>
              </a:defRPr>
            </a:lvl4pPr>
            <a:lvl5pPr marL="1482725" indent="-222250">
              <a:buFont typeface="Arial" panose="020B0604020202020204" pitchFamily="34" charset="0"/>
              <a:buChar char="•"/>
              <a:defRPr>
                <a:latin typeface="Avenir Medium"/>
                <a:cs typeface="Avenir 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0188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96290"/>
          </a:xfrm>
        </p:spPr>
        <p:txBody>
          <a:bodyPr/>
          <a:lstStyle>
            <a:lvl1pPr>
              <a:defRPr>
                <a:latin typeface="Avenir Medium"/>
                <a:cs typeface="Avenir Medium"/>
              </a:defRPr>
            </a:lvl1pPr>
          </a:lstStyle>
          <a:p>
            <a:r>
              <a:rPr lang="en-US"/>
              <a:t>Click to edit Master title style</a:t>
            </a:r>
          </a:p>
        </p:txBody>
      </p:sp>
      <p:sp>
        <p:nvSpPr>
          <p:cNvPr id="3" name="Text Placeholder 2"/>
          <p:cNvSpPr>
            <a:spLocks noGrp="1"/>
          </p:cNvSpPr>
          <p:nvPr>
            <p:ph type="body" idx="1"/>
          </p:nvPr>
        </p:nvSpPr>
        <p:spPr>
          <a:xfrm>
            <a:off x="195948" y="1444752"/>
            <a:ext cx="4192528" cy="821190"/>
          </a:xfrm>
        </p:spPr>
        <p:txBody>
          <a:bodyPr anchor="b"/>
          <a:lstStyle>
            <a:lvl1pPr marL="0" indent="0">
              <a:buNone/>
              <a:defRPr sz="2400" b="1">
                <a:solidFill>
                  <a:schemeClr val="tx2"/>
                </a:solidFill>
                <a:latin typeface="Avenir Medium"/>
                <a:cs typeface="Avenir Medium"/>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4"/>
            <a:ext cx="4192528" cy="3674610"/>
          </a:xfrm>
        </p:spPr>
        <p:txBody>
          <a:bodyPr/>
          <a:lstStyle>
            <a:lvl1pPr>
              <a:defRPr sz="2400">
                <a:latin typeface="Avenir Medium"/>
                <a:cs typeface="Avenir Medium"/>
              </a:defRPr>
            </a:lvl1pPr>
            <a:lvl2pPr>
              <a:defRPr sz="2000">
                <a:latin typeface="Avenir Medium"/>
                <a:cs typeface="Avenir Medium"/>
              </a:defRPr>
            </a:lvl2pPr>
            <a:lvl3pPr>
              <a:defRPr sz="1800">
                <a:latin typeface="Avenir Medium"/>
                <a:cs typeface="Avenir Medium"/>
              </a:defRPr>
            </a:lvl3pPr>
            <a:lvl4pPr>
              <a:defRPr sz="1600">
                <a:latin typeface="Avenir Medium"/>
                <a:cs typeface="Avenir Medium"/>
              </a:defRPr>
            </a:lvl4pPr>
            <a:lvl5pPr marL="1482725" indent="-222250">
              <a:buFont typeface="Arial" panose="020B0604020202020204" pitchFamily="34" charset="0"/>
              <a:buChar char="•"/>
              <a:defRPr sz="1800">
                <a:latin typeface="Avenir Medium"/>
                <a:cs typeface="Avenir Medium"/>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44752"/>
            <a:ext cx="4194175" cy="821190"/>
          </a:xfrm>
        </p:spPr>
        <p:txBody>
          <a:bodyPr anchor="b"/>
          <a:lstStyle>
            <a:lvl1pPr marL="0" indent="0">
              <a:buNone/>
              <a:defRPr sz="2400" b="1">
                <a:solidFill>
                  <a:schemeClr val="tx2"/>
                </a:solidFill>
                <a:latin typeface="Avenir Medium"/>
                <a:cs typeface="Avenir Medium"/>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70334"/>
            <a:ext cx="4194175" cy="3674610"/>
          </a:xfrm>
        </p:spPr>
        <p:txBody>
          <a:bodyPr/>
          <a:lstStyle>
            <a:lvl1pPr>
              <a:defRPr sz="2400">
                <a:latin typeface="Avenir Medium"/>
                <a:cs typeface="Avenir Medium"/>
              </a:defRPr>
            </a:lvl1pPr>
            <a:lvl2pPr>
              <a:defRPr sz="2000">
                <a:latin typeface="Avenir Medium"/>
                <a:cs typeface="Avenir Medium"/>
              </a:defRPr>
            </a:lvl2pPr>
            <a:lvl3pPr>
              <a:defRPr sz="1800">
                <a:latin typeface="Avenir Medium"/>
                <a:cs typeface="Avenir Medium"/>
              </a:defRPr>
            </a:lvl3pPr>
            <a:lvl4pPr>
              <a:defRPr sz="1600">
                <a:latin typeface="Avenir Medium"/>
                <a:cs typeface="Avenir Medium"/>
              </a:defRPr>
            </a:lvl4pPr>
            <a:lvl5pPr marL="1482725" indent="-222250">
              <a:defRPr lang="en-US" sz="1800" kern="1200" dirty="0">
                <a:solidFill>
                  <a:schemeClr val="tx1"/>
                </a:solidFill>
                <a:latin typeface="Avenir Medium"/>
                <a:ea typeface="+mn-ea"/>
                <a:cs typeface="Avenir Medium"/>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2150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Rectangle 6"/>
          <p:cNvSpPr>
            <a:spLocks noChangeArrowheads="1"/>
          </p:cNvSpPr>
          <p:nvPr userDrawn="1"/>
        </p:nvSpPr>
        <p:spPr bwMode="auto">
          <a:xfrm>
            <a:off x="5791200" y="0"/>
            <a:ext cx="3365500" cy="6858000"/>
          </a:xfrm>
          <a:prstGeom prst="rect">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venir Medium" charset="0"/>
              <a:ea typeface="ＭＳ Ｐゴシック" charset="0"/>
              <a:cs typeface="Avenir Medium" charset="0"/>
            </a:endParaRPr>
          </a:p>
        </p:txBody>
      </p:sp>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11"/>
          <p:cNvSpPr>
            <a:spLocks noChangeAspect="1"/>
          </p:cNvSpPr>
          <p:nvPr userDrawn="1"/>
        </p:nvSpPr>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prstClr val="black"/>
              </a:solidFill>
              <a:latin typeface="Avenir Medium" charset="0"/>
              <a:ea typeface="ＭＳ Ｐゴシック" charset="0"/>
              <a:cs typeface="Avenir Medium" charset="0"/>
            </a:endParaRPr>
          </a:p>
        </p:txBody>
      </p:sp>
      <p:cxnSp>
        <p:nvCxnSpPr>
          <p:cNvPr id="6" name="Straight Arrow Connector 5"/>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3385" y="253529"/>
            <a:ext cx="3911890" cy="888705"/>
          </a:xfrm>
        </p:spPr>
        <p:txBody>
          <a:bodyPr/>
          <a:lstStyle>
            <a:lvl1pPr>
              <a:defRPr>
                <a:latin typeface="Avenir Medium"/>
                <a:cs typeface="Avenir Medium"/>
              </a:defRPr>
            </a:lvl1pPr>
          </a:lstStyle>
          <a:p>
            <a:r>
              <a:rPr lang="en-US"/>
              <a:t>Click to edit Master title style</a:t>
            </a:r>
          </a:p>
        </p:txBody>
      </p:sp>
    </p:spTree>
    <p:extLst>
      <p:ext uri="{BB962C8B-B14F-4D97-AF65-F5344CB8AC3E}">
        <p14:creationId xmlns:p14="http://schemas.microsoft.com/office/powerpoint/2010/main" val="812051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2331142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605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fld id="{BD1B1891-8FC9-4EA7-98DE-0B9C3700B713}" type="datetime1">
              <a:rPr lang="en-US" smtClean="0">
                <a:solidFill>
                  <a:srgbClr val="FFFFFF">
                    <a:alpha val="65000"/>
                  </a:srgbClr>
                </a:solidFill>
              </a:rPr>
              <a:pPr/>
              <a:t>7/29/18</a:t>
            </a:fld>
            <a:endParaRPr lang="en-US" dirty="0">
              <a:solidFill>
                <a:srgbClr val="FFFFFF">
                  <a:alpha val="65000"/>
                </a:srgbClr>
              </a:solidFill>
            </a:endParaRPr>
          </a:p>
        </p:txBody>
      </p:sp>
      <p:sp>
        <p:nvSpPr>
          <p:cNvPr id="19" name="Slide Number Placeholder 18"/>
          <p:cNvSpPr>
            <a:spLocks noGrp="1"/>
          </p:cNvSpPr>
          <p:nvPr>
            <p:ph type="sldNum" sz="quarter" idx="15"/>
          </p:nvPr>
        </p:nvSpPr>
        <p:spPr/>
        <p:txBody>
          <a:bodyPr/>
          <a:lstStyle/>
          <a:p>
            <a:fld id="{5744759D-0EFF-4FB2-9CCE-04E00944F0FE}" type="slidenum">
              <a:rPr lang="en-US" smtClean="0">
                <a:solidFill>
                  <a:srgbClr val="FFFFFF">
                    <a:alpha val="65000"/>
                  </a:srgbClr>
                </a:solidFill>
              </a:rPr>
              <a:pPr/>
              <a:t>‹#›</a:t>
            </a:fld>
            <a:endParaRPr lang="en-US" dirty="0">
              <a:solidFill>
                <a:srgbClr val="FFFFFF">
                  <a:alpha val="65000"/>
                </a:srgbClr>
              </a:solidFill>
            </a:endParaRPr>
          </a:p>
        </p:txBody>
      </p:sp>
      <p:sp>
        <p:nvSpPr>
          <p:cNvPr id="21" name="Footer Placeholder 20"/>
          <p:cNvSpPr>
            <a:spLocks noGrp="1"/>
          </p:cNvSpPr>
          <p:nvPr>
            <p:ph type="ftr" sz="quarter" idx="16"/>
          </p:nvPr>
        </p:nvSpPr>
        <p:spPr/>
        <p:txBody>
          <a:bodyPr/>
          <a:lstStyle/>
          <a:p>
            <a:endParaRPr lang="en-US" dirty="0">
              <a:solidFill>
                <a:srgbClr val="FFFFFF">
                  <a:alpha val="65000"/>
                </a:srgbClr>
              </a:solidFill>
            </a:endParaRPr>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205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Date Placeholder 15"/>
          <p:cNvSpPr>
            <a:spLocks noGrp="1"/>
          </p:cNvSpPr>
          <p:nvPr>
            <p:ph type="dt" sz="half" idx="10"/>
          </p:nvPr>
        </p:nvSpPr>
        <p:spPr/>
        <p:txBody>
          <a:bodyPr/>
          <a:lstStyle/>
          <a:p>
            <a:fld id="{D52DC6FC-7C02-4C6C-937C-D37FC3BF429C}" type="datetime1">
              <a:rPr lang="en-US" smtClean="0">
                <a:solidFill>
                  <a:srgbClr val="FFFFFF">
                    <a:alpha val="65000"/>
                  </a:srgbClr>
                </a:solidFill>
              </a:rPr>
              <a:pPr/>
              <a:t>7/29/18</a:t>
            </a:fld>
            <a:endParaRPr lang="en-US" dirty="0">
              <a:solidFill>
                <a:srgbClr val="FFFFFF">
                  <a:alpha val="65000"/>
                </a:srgbClr>
              </a:solidFill>
            </a:endParaRPr>
          </a:p>
        </p:txBody>
      </p:sp>
      <p:sp>
        <p:nvSpPr>
          <p:cNvPr id="20" name="Slide Number Placeholder 19"/>
          <p:cNvSpPr>
            <a:spLocks noGrp="1"/>
          </p:cNvSpPr>
          <p:nvPr>
            <p:ph type="sldNum" sz="quarter" idx="11"/>
          </p:nvPr>
        </p:nvSpPr>
        <p:spPr/>
        <p:txBody>
          <a:bodyPr/>
          <a:lstStyle/>
          <a:p>
            <a:fld id="{5744759D-0EFF-4FB2-9CCE-04E00944F0FE}" type="slidenum">
              <a:rPr lang="en-US" smtClean="0">
                <a:solidFill>
                  <a:srgbClr val="FFFFFF">
                    <a:alpha val="65000"/>
                  </a:srgbClr>
                </a:solidFill>
              </a:rPr>
              <a:pPr/>
              <a:t>‹#›</a:t>
            </a:fld>
            <a:endParaRPr lang="en-US" dirty="0">
              <a:solidFill>
                <a:srgbClr val="FFFFFF">
                  <a:alpha val="65000"/>
                </a:srgbClr>
              </a:solidFill>
            </a:endParaRPr>
          </a:p>
        </p:txBody>
      </p:sp>
      <p:sp>
        <p:nvSpPr>
          <p:cNvPr id="21" name="Footer Placeholder 20"/>
          <p:cNvSpPr>
            <a:spLocks noGrp="1"/>
          </p:cNvSpPr>
          <p:nvPr>
            <p:ph type="ftr" sz="quarter" idx="12"/>
          </p:nvPr>
        </p:nvSpPr>
        <p:spPr/>
        <p:txBody>
          <a:bodyPr/>
          <a:lstStyle/>
          <a:p>
            <a:endParaRPr lang="en-US" dirty="0">
              <a:solidFill>
                <a:srgbClr val="FFFFFF">
                  <a:alpha val="65000"/>
                </a:srgbClr>
              </a:solidFill>
            </a:endParaRPr>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3963183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26"/>
          <p:cNvSpPr>
            <a:spLocks noGrp="1"/>
          </p:cNvSpPr>
          <p:nvPr>
            <p:ph type="title"/>
          </p:nvPr>
        </p:nvSpPr>
        <p:spPr/>
        <p:txBody>
          <a:bodyPr/>
          <a:lstStyle/>
          <a:p>
            <a:r>
              <a:rPr lang="en-US"/>
              <a:t>Click to edit Master title style</a:t>
            </a:r>
            <a:endParaRPr lang="en-US" dirty="0"/>
          </a:p>
        </p:txBody>
      </p:sp>
      <p:sp>
        <p:nvSpPr>
          <p:cNvPr id="20" name="Date Placeholder 19"/>
          <p:cNvSpPr>
            <a:spLocks noGrp="1"/>
          </p:cNvSpPr>
          <p:nvPr>
            <p:ph type="dt" sz="half" idx="15"/>
          </p:nvPr>
        </p:nvSpPr>
        <p:spPr/>
        <p:txBody>
          <a:bodyPr/>
          <a:lstStyle/>
          <a:p>
            <a:fld id="{7ABA7AB0-3307-40AE-A43B-7F813E42005C}" type="datetime1">
              <a:rPr lang="en-US" smtClean="0">
                <a:solidFill>
                  <a:srgbClr val="FFFFFF">
                    <a:alpha val="65000"/>
                  </a:srgbClr>
                </a:solidFill>
              </a:rPr>
              <a:pPr/>
              <a:t>7/29/18</a:t>
            </a:fld>
            <a:endParaRPr lang="en-US" dirty="0">
              <a:solidFill>
                <a:srgbClr val="FFFFFF">
                  <a:alpha val="65000"/>
                </a:srgbClr>
              </a:solidFill>
            </a:endParaRPr>
          </a:p>
        </p:txBody>
      </p:sp>
      <p:sp>
        <p:nvSpPr>
          <p:cNvPr id="25" name="Slide Number Placeholder 24"/>
          <p:cNvSpPr>
            <a:spLocks noGrp="1"/>
          </p:cNvSpPr>
          <p:nvPr>
            <p:ph type="sldNum" sz="quarter" idx="16"/>
          </p:nvPr>
        </p:nvSpPr>
        <p:spPr/>
        <p:txBody>
          <a:bodyPr/>
          <a:lstStyle/>
          <a:p>
            <a:fld id="{5744759D-0EFF-4FB2-9CCE-04E00944F0FE}" type="slidenum">
              <a:rPr lang="en-US" smtClean="0">
                <a:solidFill>
                  <a:srgbClr val="FFFFFF">
                    <a:alpha val="65000"/>
                  </a:srgbClr>
                </a:solidFill>
              </a:rPr>
              <a:pPr/>
              <a:t>‹#›</a:t>
            </a:fld>
            <a:endParaRPr lang="en-US" dirty="0">
              <a:solidFill>
                <a:srgbClr val="FFFFFF">
                  <a:alpha val="65000"/>
                </a:srgbClr>
              </a:solidFill>
            </a:endParaRPr>
          </a:p>
        </p:txBody>
      </p:sp>
      <p:sp>
        <p:nvSpPr>
          <p:cNvPr id="26" name="Footer Placeholder 25"/>
          <p:cNvSpPr>
            <a:spLocks noGrp="1"/>
          </p:cNvSpPr>
          <p:nvPr>
            <p:ph type="ftr" sz="quarter" idx="17"/>
          </p:nvPr>
        </p:nvSpPr>
        <p:spPr/>
        <p:txBody>
          <a:bodyPr/>
          <a:lstStyle/>
          <a:p>
            <a:endParaRPr lang="en-US" dirty="0">
              <a:solidFill>
                <a:srgbClr val="FFFFFF">
                  <a:alpha val="65000"/>
                </a:srgbClr>
              </a:solidFill>
            </a:endParaRPr>
          </a:p>
        </p:txBody>
      </p:sp>
    </p:spTree>
    <p:extLst>
      <p:ext uri="{BB962C8B-B14F-4D97-AF65-F5344CB8AC3E}">
        <p14:creationId xmlns:p14="http://schemas.microsoft.com/office/powerpoint/2010/main" val="388383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itle 29"/>
          <p:cNvSpPr>
            <a:spLocks noGrp="1"/>
          </p:cNvSpPr>
          <p:nvPr>
            <p:ph type="title"/>
          </p:nvPr>
        </p:nvSpPr>
        <p:spPr/>
        <p:txBody>
          <a:bodyPr/>
          <a:lstStyle/>
          <a:p>
            <a:r>
              <a:rPr lang="en-US"/>
              <a:t>Click to edit Master title style</a:t>
            </a:r>
          </a:p>
        </p:txBody>
      </p:sp>
      <p:sp>
        <p:nvSpPr>
          <p:cNvPr id="20" name="Date Placeholder 19"/>
          <p:cNvSpPr>
            <a:spLocks noGrp="1"/>
          </p:cNvSpPr>
          <p:nvPr>
            <p:ph type="dt" sz="half" idx="16"/>
          </p:nvPr>
        </p:nvSpPr>
        <p:spPr/>
        <p:txBody>
          <a:bodyPr/>
          <a:lstStyle/>
          <a:p>
            <a:fld id="{B7EC6CA4-5C9D-4463-B9F2-9C82EE2E86CE}" type="datetime1">
              <a:rPr lang="en-US" smtClean="0">
                <a:solidFill>
                  <a:srgbClr val="FFFFFF">
                    <a:alpha val="65000"/>
                  </a:srgbClr>
                </a:solidFill>
              </a:rPr>
              <a:pPr/>
              <a:t>7/29/18</a:t>
            </a:fld>
            <a:endParaRPr lang="en-US" dirty="0">
              <a:solidFill>
                <a:srgbClr val="FFFFFF">
                  <a:alpha val="65000"/>
                </a:srgbClr>
              </a:solidFill>
            </a:endParaRPr>
          </a:p>
        </p:txBody>
      </p:sp>
      <p:sp>
        <p:nvSpPr>
          <p:cNvPr id="24" name="Slide Number Placeholder 23"/>
          <p:cNvSpPr>
            <a:spLocks noGrp="1"/>
          </p:cNvSpPr>
          <p:nvPr>
            <p:ph type="sldNum" sz="quarter" idx="17"/>
          </p:nvPr>
        </p:nvSpPr>
        <p:spPr/>
        <p:txBody>
          <a:bodyPr/>
          <a:lstStyle/>
          <a:p>
            <a:fld id="{5744759D-0EFF-4FB2-9CCE-04E00944F0FE}" type="slidenum">
              <a:rPr lang="en-US" smtClean="0">
                <a:solidFill>
                  <a:srgbClr val="FFFFFF">
                    <a:alpha val="65000"/>
                  </a:srgbClr>
                </a:solidFill>
              </a:rPr>
              <a:pPr/>
              <a:t>‹#›</a:t>
            </a:fld>
            <a:endParaRPr lang="en-US" dirty="0">
              <a:solidFill>
                <a:srgbClr val="FFFFFF">
                  <a:alpha val="65000"/>
                </a:srgbClr>
              </a:solidFill>
            </a:endParaRPr>
          </a:p>
        </p:txBody>
      </p:sp>
      <p:sp>
        <p:nvSpPr>
          <p:cNvPr id="29" name="Footer Placeholder 28"/>
          <p:cNvSpPr>
            <a:spLocks noGrp="1"/>
          </p:cNvSpPr>
          <p:nvPr>
            <p:ph type="ftr" sz="quarter" idx="18"/>
          </p:nvPr>
        </p:nvSpPr>
        <p:spPr/>
        <p:txBody>
          <a:bodyPr/>
          <a:lstStyle/>
          <a:p>
            <a:endParaRPr lang="en-US" dirty="0">
              <a:solidFill>
                <a:srgbClr val="FFFFFF">
                  <a:alpha val="65000"/>
                </a:srgbClr>
              </a:solidFill>
            </a:endParaRPr>
          </a:p>
        </p:txBody>
      </p:sp>
    </p:spTree>
    <p:extLst>
      <p:ext uri="{BB962C8B-B14F-4D97-AF65-F5344CB8AC3E}">
        <p14:creationId xmlns:p14="http://schemas.microsoft.com/office/powerpoint/2010/main" val="92645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Date Placeholder 10"/>
          <p:cNvSpPr>
            <a:spLocks noGrp="1"/>
          </p:cNvSpPr>
          <p:nvPr>
            <p:ph type="dt" sz="half" idx="10"/>
          </p:nvPr>
        </p:nvSpPr>
        <p:spPr/>
        <p:txBody>
          <a:bodyPr/>
          <a:lstStyle/>
          <a:p>
            <a:fld id="{0B3A7837-BA44-47BF-B66A-7ACA46EA8719}" type="datetime1">
              <a:rPr lang="en-US" smtClean="0">
                <a:solidFill>
                  <a:srgbClr val="FFFFFF">
                    <a:alpha val="65000"/>
                  </a:srgbClr>
                </a:solidFill>
              </a:rPr>
              <a:pPr/>
              <a:t>7/29/18</a:t>
            </a:fld>
            <a:endParaRPr lang="en-US" dirty="0">
              <a:solidFill>
                <a:srgbClr val="FFFFFF">
                  <a:alpha val="65000"/>
                </a:srgbClr>
              </a:solidFill>
            </a:endParaRPr>
          </a:p>
        </p:txBody>
      </p:sp>
      <p:sp>
        <p:nvSpPr>
          <p:cNvPr id="14" name="Slide Number Placeholder 13"/>
          <p:cNvSpPr>
            <a:spLocks noGrp="1"/>
          </p:cNvSpPr>
          <p:nvPr>
            <p:ph type="sldNum" sz="quarter" idx="11"/>
          </p:nvPr>
        </p:nvSpPr>
        <p:spPr/>
        <p:txBody>
          <a:bodyPr/>
          <a:lstStyle/>
          <a:p>
            <a:fld id="{5744759D-0EFF-4FB2-9CCE-04E00944F0FE}" type="slidenum">
              <a:rPr lang="en-US" smtClean="0">
                <a:solidFill>
                  <a:srgbClr val="FFFFFF">
                    <a:alpha val="65000"/>
                  </a:srgbClr>
                </a:solidFill>
              </a:rPr>
              <a:pPr/>
              <a:t>‹#›</a:t>
            </a:fld>
            <a:endParaRPr lang="en-US" dirty="0">
              <a:solidFill>
                <a:srgbClr val="FFFFFF">
                  <a:alpha val="65000"/>
                </a:srgbClr>
              </a:solidFill>
            </a:endParaRPr>
          </a:p>
        </p:txBody>
      </p:sp>
      <p:sp>
        <p:nvSpPr>
          <p:cNvPr id="18" name="Footer Placeholder 17"/>
          <p:cNvSpPr>
            <a:spLocks noGrp="1"/>
          </p:cNvSpPr>
          <p:nvPr>
            <p:ph type="ftr" sz="quarter" idx="12"/>
          </p:nvPr>
        </p:nvSpPr>
        <p:spPr/>
        <p:txBody>
          <a:bodyPr/>
          <a:lstStyle/>
          <a:p>
            <a:endParaRPr lang="en-US" dirty="0">
              <a:solidFill>
                <a:srgbClr val="FFFFFF">
                  <a:alpha val="65000"/>
                </a:srgbClr>
              </a:solidFill>
            </a:endParaRPr>
          </a:p>
        </p:txBody>
      </p:sp>
      <p:sp>
        <p:nvSpPr>
          <p:cNvPr id="15" name="Title 1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7763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Date Placeholder 6"/>
          <p:cNvSpPr>
            <a:spLocks noGrp="1"/>
          </p:cNvSpPr>
          <p:nvPr>
            <p:ph type="dt" sz="half" idx="10"/>
          </p:nvPr>
        </p:nvSpPr>
        <p:spPr/>
        <p:txBody>
          <a:bodyPr/>
          <a:lstStyle/>
          <a:p>
            <a:fld id="{75D47197-614B-4074-B59F-C940F57817A1}" type="datetime1">
              <a:rPr lang="en-US" smtClean="0">
                <a:solidFill>
                  <a:srgbClr val="FFFFFF">
                    <a:alpha val="65000"/>
                  </a:srgbClr>
                </a:solidFill>
              </a:rPr>
              <a:pPr/>
              <a:t>7/29/18</a:t>
            </a:fld>
            <a:endParaRPr lang="en-US" dirty="0">
              <a:solidFill>
                <a:srgbClr val="FFFFFF">
                  <a:alpha val="65000"/>
                </a:srgbClr>
              </a:solidFill>
            </a:endParaRPr>
          </a:p>
        </p:txBody>
      </p:sp>
      <p:sp>
        <p:nvSpPr>
          <p:cNvPr id="12" name="Slide Number Placeholder 11"/>
          <p:cNvSpPr>
            <a:spLocks noGrp="1"/>
          </p:cNvSpPr>
          <p:nvPr>
            <p:ph type="sldNum" sz="quarter" idx="11"/>
          </p:nvPr>
        </p:nvSpPr>
        <p:spPr/>
        <p:txBody>
          <a:bodyPr/>
          <a:lstStyle/>
          <a:p>
            <a:fld id="{5744759D-0EFF-4FB2-9CCE-04E00944F0FE}" type="slidenum">
              <a:rPr lang="en-US" smtClean="0">
                <a:solidFill>
                  <a:srgbClr val="FFFFFF">
                    <a:alpha val="65000"/>
                  </a:srgbClr>
                </a:solidFill>
              </a:rPr>
              <a:pPr/>
              <a:t>‹#›</a:t>
            </a:fld>
            <a:endParaRPr lang="en-US" dirty="0">
              <a:solidFill>
                <a:srgbClr val="FFFFFF">
                  <a:alpha val="65000"/>
                </a:srgbClr>
              </a:solidFill>
            </a:endParaRPr>
          </a:p>
        </p:txBody>
      </p:sp>
      <p:sp>
        <p:nvSpPr>
          <p:cNvPr id="13" name="Footer Placeholder 12"/>
          <p:cNvSpPr>
            <a:spLocks noGrp="1"/>
          </p:cNvSpPr>
          <p:nvPr>
            <p:ph type="ftr" sz="quarter" idx="12"/>
          </p:nvPr>
        </p:nvSpPr>
        <p:spPr/>
        <p:txBody>
          <a:bodyPr/>
          <a:lstStyle/>
          <a:p>
            <a:endParaRPr lang="en-US" dirty="0">
              <a:solidFill>
                <a:srgbClr val="FFFFFF">
                  <a:alpha val="65000"/>
                </a:srgbClr>
              </a:solidFill>
            </a:endParaRPr>
          </a:p>
        </p:txBody>
      </p:sp>
    </p:spTree>
    <p:extLst>
      <p:ext uri="{BB962C8B-B14F-4D97-AF65-F5344CB8AC3E}">
        <p14:creationId xmlns:p14="http://schemas.microsoft.com/office/powerpoint/2010/main" val="4154131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p:cNvSpPr>
            <a:spLocks noGrp="1"/>
          </p:cNvSpPr>
          <p:nvPr>
            <p:ph type="dt" sz="half" idx="15"/>
          </p:nvPr>
        </p:nvSpPr>
        <p:spPr/>
        <p:txBody>
          <a:bodyPr/>
          <a:lstStyle/>
          <a:p>
            <a:fld id="{EF410C56-1A7B-434F-8757-AEBD181CD0D6}" type="datetime1">
              <a:rPr lang="en-US" smtClean="0">
                <a:solidFill>
                  <a:srgbClr val="FFFFFF">
                    <a:alpha val="65000"/>
                  </a:srgbClr>
                </a:solidFill>
              </a:rPr>
              <a:pPr/>
              <a:t>7/29/18</a:t>
            </a:fld>
            <a:endParaRPr lang="en-US" dirty="0">
              <a:solidFill>
                <a:srgbClr val="FFFFFF">
                  <a:alpha val="65000"/>
                </a:srgbClr>
              </a:solidFill>
            </a:endParaRPr>
          </a:p>
        </p:txBody>
      </p:sp>
      <p:sp>
        <p:nvSpPr>
          <p:cNvPr id="18" name="Slide Number Placeholder 17"/>
          <p:cNvSpPr>
            <a:spLocks noGrp="1"/>
          </p:cNvSpPr>
          <p:nvPr>
            <p:ph type="sldNum" sz="quarter" idx="16"/>
          </p:nvPr>
        </p:nvSpPr>
        <p:spPr/>
        <p:txBody>
          <a:bodyPr/>
          <a:lstStyle/>
          <a:p>
            <a:fld id="{5744759D-0EFF-4FB2-9CCE-04E00944F0FE}" type="slidenum">
              <a:rPr lang="en-US" smtClean="0">
                <a:solidFill>
                  <a:srgbClr val="FFFFFF">
                    <a:alpha val="65000"/>
                  </a:srgbClr>
                </a:solidFill>
              </a:rPr>
              <a:pPr/>
              <a:t>‹#›</a:t>
            </a:fld>
            <a:endParaRPr lang="en-US" dirty="0">
              <a:solidFill>
                <a:srgbClr val="FFFFFF">
                  <a:alpha val="65000"/>
                </a:srgbClr>
              </a:solidFill>
            </a:endParaRPr>
          </a:p>
        </p:txBody>
      </p:sp>
      <p:sp>
        <p:nvSpPr>
          <p:cNvPr id="20" name="Footer Placeholder 19"/>
          <p:cNvSpPr>
            <a:spLocks noGrp="1"/>
          </p:cNvSpPr>
          <p:nvPr>
            <p:ph type="ftr" sz="quarter" idx="17"/>
          </p:nvPr>
        </p:nvSpPr>
        <p:spPr/>
        <p:txBody>
          <a:bodyPr/>
          <a:lstStyle/>
          <a:p>
            <a:endParaRPr lang="en-US" dirty="0">
              <a:solidFill>
                <a:srgbClr val="FFFFFF">
                  <a:alpha val="65000"/>
                </a:srgbClr>
              </a:solidFill>
            </a:endParaRPr>
          </a:p>
        </p:txBody>
      </p:sp>
    </p:spTree>
    <p:extLst>
      <p:ext uri="{BB962C8B-B14F-4D97-AF65-F5344CB8AC3E}">
        <p14:creationId xmlns:p14="http://schemas.microsoft.com/office/powerpoint/2010/main" val="322684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3" name="Date Placeholder 12"/>
          <p:cNvSpPr>
            <a:spLocks noGrp="1"/>
          </p:cNvSpPr>
          <p:nvPr>
            <p:ph type="dt" sz="half" idx="14"/>
          </p:nvPr>
        </p:nvSpPr>
        <p:spPr/>
        <p:txBody>
          <a:bodyPr/>
          <a:lstStyle/>
          <a:p>
            <a:fld id="{FDDCB318-0CFF-40E7-B8D6-41FE742A2EE7}" type="datetime1">
              <a:rPr lang="en-US" smtClean="0">
                <a:solidFill>
                  <a:srgbClr val="FFFFFF">
                    <a:alpha val="65000"/>
                  </a:srgbClr>
                </a:solidFill>
              </a:rPr>
              <a:pPr/>
              <a:t>7/29/18</a:t>
            </a:fld>
            <a:endParaRPr lang="en-US" dirty="0">
              <a:solidFill>
                <a:srgbClr val="FFFFFF">
                  <a:alpha val="65000"/>
                </a:srgbClr>
              </a:solidFill>
            </a:endParaRPr>
          </a:p>
        </p:txBody>
      </p:sp>
      <p:sp>
        <p:nvSpPr>
          <p:cNvPr id="20" name="Slide Number Placeholder 19"/>
          <p:cNvSpPr>
            <a:spLocks noGrp="1"/>
          </p:cNvSpPr>
          <p:nvPr>
            <p:ph type="sldNum" sz="quarter" idx="15"/>
          </p:nvPr>
        </p:nvSpPr>
        <p:spPr/>
        <p:txBody>
          <a:bodyPr/>
          <a:lstStyle/>
          <a:p>
            <a:fld id="{5744759D-0EFF-4FB2-9CCE-04E00944F0FE}" type="slidenum">
              <a:rPr lang="en-US" smtClean="0">
                <a:solidFill>
                  <a:srgbClr val="FFFFFF">
                    <a:alpha val="65000"/>
                  </a:srgbClr>
                </a:solidFill>
              </a:rPr>
              <a:pPr/>
              <a:t>‹#›</a:t>
            </a:fld>
            <a:endParaRPr lang="en-US" dirty="0">
              <a:solidFill>
                <a:srgbClr val="FFFFFF">
                  <a:alpha val="65000"/>
                </a:srgbClr>
              </a:solidFill>
            </a:endParaRPr>
          </a:p>
        </p:txBody>
      </p:sp>
      <p:sp>
        <p:nvSpPr>
          <p:cNvPr id="21" name="Footer Placeholder 20"/>
          <p:cNvSpPr>
            <a:spLocks noGrp="1"/>
          </p:cNvSpPr>
          <p:nvPr>
            <p:ph type="ftr" sz="quarter" idx="16"/>
          </p:nvPr>
        </p:nvSpPr>
        <p:spPr/>
        <p:txBody>
          <a:bodyPr/>
          <a:lstStyle/>
          <a:p>
            <a:endParaRPr lang="en-US" dirty="0">
              <a:solidFill>
                <a:srgbClr val="FFFFFF">
                  <a:alpha val="65000"/>
                </a:srgbClr>
              </a:solidFill>
            </a:endParaRPr>
          </a:p>
        </p:txBody>
      </p:sp>
    </p:spTree>
    <p:extLst>
      <p:ext uri="{BB962C8B-B14F-4D97-AF65-F5344CB8AC3E}">
        <p14:creationId xmlns:p14="http://schemas.microsoft.com/office/powerpoint/2010/main" val="142900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fld id="{DC3D7EA0-ED01-4126-9AB1-1566CA90B411}" type="datetime1">
              <a:rPr lang="en-US" smtClean="0">
                <a:solidFill>
                  <a:srgbClr val="FFFFFF">
                    <a:alpha val="65000"/>
                  </a:srgbClr>
                </a:solidFill>
              </a:rPr>
              <a:pPr/>
              <a:t>7/29/18</a:t>
            </a:fld>
            <a:endParaRPr lang="en-US">
              <a:solidFill>
                <a:srgbClr val="FFFFFF">
                  <a:alpha val="65000"/>
                </a:srgbClr>
              </a:solidFill>
            </a:endParaRPr>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endParaRPr lang="en-US">
              <a:solidFill>
                <a:srgbClr val="FFFFFF">
                  <a:alpha val="65000"/>
                </a:srgbClr>
              </a:solidFill>
            </a:endParaRPr>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A22B944F-5B44-40EC-AE44-F983F31A4840}" type="slidenum">
              <a:rPr lang="en-US" smtClean="0">
                <a:solidFill>
                  <a:srgbClr val="FFFFFF">
                    <a:alpha val="65000"/>
                  </a:srgbClr>
                </a:solidFill>
              </a:rPr>
              <a:pPr/>
              <a:t>‹#›</a:t>
            </a:fld>
            <a:endParaRPr lang="en-US">
              <a:solidFill>
                <a:srgbClr val="FFFFFF">
                  <a:alpha val="65000"/>
                </a:srgbClr>
              </a:solidFill>
            </a:endParaRPr>
          </a:p>
        </p:txBody>
      </p:sp>
    </p:spTree>
    <p:extLst>
      <p:ext uri="{BB962C8B-B14F-4D97-AF65-F5344CB8AC3E}">
        <p14:creationId xmlns:p14="http://schemas.microsoft.com/office/powerpoint/2010/main" val="257701748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p:cNvPicPr>
          <p:nvPr userDrawn="1"/>
        </p:nvPicPr>
        <p:blipFill>
          <a:blip r:embed="rId8">
            <a:extLst>
              <a:ext uri="{28A0092B-C50C-407E-A947-70E740481C1C}">
                <a14:useLocalDpi xmlns:a14="http://schemas.microsoft.com/office/drawing/2010/main" val="0"/>
              </a:ext>
            </a:extLst>
          </a:blip>
          <a:srcRect b="-2"/>
          <a:stretch>
            <a:fillRect/>
          </a:stretch>
        </p:blipFill>
        <p:spPr bwMode="auto">
          <a:xfrm>
            <a:off x="5083175" y="1811338"/>
            <a:ext cx="406082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184150" y="244475"/>
            <a:ext cx="862806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1029" name="Text Placeholder 2"/>
          <p:cNvSpPr>
            <a:spLocks noGrp="1"/>
          </p:cNvSpPr>
          <p:nvPr>
            <p:ph type="body" idx="1"/>
          </p:nvPr>
        </p:nvSpPr>
        <p:spPr bwMode="auto">
          <a:xfrm>
            <a:off x="188913" y="1446213"/>
            <a:ext cx="8642350"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ChangeArrowheads="1"/>
          </p:cNvSpPr>
          <p:nvPr/>
        </p:nvSpPr>
        <p:spPr bwMode="auto">
          <a:xfrm flipH="1">
            <a:off x="22225" y="6513513"/>
            <a:ext cx="2111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defTabSz="173038" fontAlgn="base">
              <a:lnSpc>
                <a:spcPct val="90000"/>
              </a:lnSpc>
              <a:spcBef>
                <a:spcPct val="0"/>
              </a:spcBef>
              <a:spcAft>
                <a:spcPct val="0"/>
              </a:spcAft>
              <a:tabLst>
                <a:tab pos="230188" algn="l"/>
              </a:tabLst>
            </a:pPr>
            <a:endParaRPr lang="en-US" sz="1000">
              <a:solidFill>
                <a:srgbClr val="BFBFBF"/>
              </a:solidFill>
              <a:latin typeface="Avenir Medium" charset="0"/>
              <a:ea typeface="ＭＳ Ｐゴシック" charset="0"/>
              <a:cs typeface="Avenir Medium" charset="0"/>
            </a:endParaRPr>
          </a:p>
        </p:txBody>
      </p:sp>
    </p:spTree>
    <p:extLst>
      <p:ext uri="{BB962C8B-B14F-4D97-AF65-F5344CB8AC3E}">
        <p14:creationId xmlns:p14="http://schemas.microsoft.com/office/powerpoint/2010/main" val="9890664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p:hf hdr="0" ftr="0" dt="0"/>
  <p:txStyles>
    <p:titleStyle>
      <a:lvl1pPr algn="l" rtl="0" eaLnBrk="0" fontAlgn="base" hangingPunct="0">
        <a:lnSpc>
          <a:spcPct val="85000"/>
        </a:lnSpc>
        <a:spcBef>
          <a:spcPct val="0"/>
        </a:spcBef>
        <a:spcAft>
          <a:spcPct val="0"/>
        </a:spcAft>
        <a:defRPr sz="3000" kern="1200">
          <a:solidFill>
            <a:schemeClr val="tx2"/>
          </a:solidFill>
          <a:latin typeface="Avenir Medium"/>
          <a:ea typeface="ＭＳ Ｐゴシック" charset="0"/>
          <a:cs typeface="Avenir Medium"/>
        </a:defRPr>
      </a:lvl1pPr>
      <a:lvl2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2pPr>
      <a:lvl3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3pPr>
      <a:lvl4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4pPr>
      <a:lvl5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0" fontAlgn="base" hangingPunct="0">
        <a:lnSpc>
          <a:spcPct val="90000"/>
        </a:lnSpc>
        <a:spcBef>
          <a:spcPts val="1400"/>
        </a:spcBef>
        <a:spcAft>
          <a:spcPct val="0"/>
        </a:spcAft>
        <a:buClr>
          <a:schemeClr val="tx2"/>
        </a:buClr>
        <a:buFont typeface="Arial" charset="0"/>
        <a:buChar char="•"/>
        <a:defRPr sz="2800" kern="1200">
          <a:solidFill>
            <a:schemeClr val="tx1"/>
          </a:solidFill>
          <a:latin typeface="Avenir Medium"/>
          <a:ea typeface="ＭＳ Ｐゴシック" charset="0"/>
          <a:cs typeface="Avenir Medium"/>
        </a:defRPr>
      </a:lvl1pPr>
      <a:lvl2pPr marL="625475" indent="-279400" algn="l" rtl="0" eaLnBrk="0" fontAlgn="base" hangingPunct="0">
        <a:lnSpc>
          <a:spcPct val="90000"/>
        </a:lnSpc>
        <a:spcBef>
          <a:spcPts val="800"/>
        </a:spcBef>
        <a:spcAft>
          <a:spcPct val="0"/>
        </a:spcAft>
        <a:buClr>
          <a:schemeClr val="tx2"/>
        </a:buClr>
        <a:buFont typeface="Arial" charset="0"/>
        <a:buChar char="–"/>
        <a:defRPr sz="2400" kern="1200">
          <a:solidFill>
            <a:schemeClr val="tx1"/>
          </a:solidFill>
          <a:latin typeface="Avenir Medium"/>
          <a:ea typeface="ＭＳ Ｐゴシック" charset="0"/>
          <a:cs typeface="Avenir Medium"/>
        </a:defRPr>
      </a:lvl2pPr>
      <a:lvl3pPr marL="914400" indent="-230188" algn="l" rtl="0" eaLnBrk="0" fontAlgn="base" hangingPunct="0">
        <a:lnSpc>
          <a:spcPct val="90000"/>
        </a:lnSpc>
        <a:spcBef>
          <a:spcPts val="800"/>
        </a:spcBef>
        <a:spcAft>
          <a:spcPct val="0"/>
        </a:spcAft>
        <a:buClr>
          <a:schemeClr val="tx2"/>
        </a:buClr>
        <a:buFont typeface="Arial" charset="0"/>
        <a:buChar char="•"/>
        <a:defRPr sz="2000" kern="1200">
          <a:solidFill>
            <a:schemeClr val="tx1"/>
          </a:solidFill>
          <a:latin typeface="Avenir Medium"/>
          <a:ea typeface="ＭＳ Ｐゴシック" charset="0"/>
          <a:cs typeface="Avenir Medium"/>
        </a:defRPr>
      </a:lvl3pPr>
      <a:lvl4pPr marL="1144588" indent="-173038" algn="l" rtl="0" eaLnBrk="0" fontAlgn="base" hangingPunct="0">
        <a:lnSpc>
          <a:spcPct val="90000"/>
        </a:lnSpc>
        <a:spcBef>
          <a:spcPts val="800"/>
        </a:spcBef>
        <a:spcAft>
          <a:spcPct val="0"/>
        </a:spcAft>
        <a:buClr>
          <a:schemeClr val="tx2"/>
        </a:buClr>
        <a:buFont typeface="Arial" charset="0"/>
        <a:buChar char="–"/>
        <a:defRPr kern="1200">
          <a:solidFill>
            <a:schemeClr val="tx1"/>
          </a:solidFill>
          <a:latin typeface="Avenir Medium"/>
          <a:ea typeface="ＭＳ Ｐゴシック" charset="0"/>
          <a:cs typeface="Avenir Medium"/>
        </a:defRPr>
      </a:lvl4pPr>
      <a:lvl5pPr marL="1482725" indent="-222250" algn="l" rtl="0" eaLnBrk="0" fontAlgn="base" hangingPunct="0">
        <a:lnSpc>
          <a:spcPct val="90000"/>
        </a:lnSpc>
        <a:spcBef>
          <a:spcPts val="600"/>
        </a:spcBef>
        <a:spcAft>
          <a:spcPct val="0"/>
        </a:spcAft>
        <a:buClr>
          <a:schemeClr val="tx2"/>
        </a:buClr>
        <a:buFont typeface="Arial" charset="0"/>
        <a:buChar char="»"/>
        <a:defRPr kern="1200">
          <a:solidFill>
            <a:schemeClr val="tx1"/>
          </a:solidFill>
          <a:latin typeface="Avenir Medium"/>
          <a:ea typeface="ＭＳ Ｐゴシック" charset="0"/>
          <a:cs typeface="Avenir Medium"/>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3.jpeg"/><Relationship Id="rId1" Type="http://schemas.openxmlformats.org/officeDocument/2006/relationships/slideLayout" Target="../slideLayouts/slideLayout13.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tiff"/><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2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13.xml"/><Relationship Id="rId5" Type="http://schemas.openxmlformats.org/officeDocument/2006/relationships/image" Target="../media/image42.tiff"/><Relationship Id="rId4" Type="http://schemas.openxmlformats.org/officeDocument/2006/relationships/image" Target="../media/image4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1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13.xml"/><Relationship Id="rId5" Type="http://schemas.openxmlformats.org/officeDocument/2006/relationships/image" Target="../media/image55.emf"/><Relationship Id="rId4" Type="http://schemas.openxmlformats.org/officeDocument/2006/relationships/image" Target="../media/image5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3.xml"/><Relationship Id="rId5" Type="http://schemas.openxmlformats.org/officeDocument/2006/relationships/image" Target="../media/image59.jpeg"/><Relationship Id="rId4" Type="http://schemas.openxmlformats.org/officeDocument/2006/relationships/image" Target="../media/image58.gif"/></Relationships>
</file>

<file path=ppt/slides/_rels/slide32.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76200" y="533400"/>
            <a:ext cx="4345843" cy="2292935"/>
          </a:xfrm>
        </p:spPr>
        <p:txBody>
          <a:bodyPr>
            <a:normAutofit/>
          </a:bodyPr>
          <a:lstStyle/>
          <a:p>
            <a:r>
              <a:rPr lang="en-US" sz="3200" dirty="0"/>
              <a:t>Data Transformation</a:t>
            </a:r>
          </a:p>
        </p:txBody>
      </p:sp>
      <p:sp>
        <p:nvSpPr>
          <p:cNvPr id="4" name="Rectangle 2"/>
          <p:cNvSpPr txBox="1">
            <a:spLocks noChangeArrowheads="1"/>
          </p:cNvSpPr>
          <p:nvPr/>
        </p:nvSpPr>
        <p:spPr>
          <a:xfrm>
            <a:off x="47171" y="3871711"/>
            <a:ext cx="4922786" cy="2292935"/>
          </a:xfrm>
          <a:prstGeom prst="rect">
            <a:avLst/>
          </a:prstGeom>
        </p:spPr>
        <p:txBody>
          <a:bodyPr vert="horz" lIns="91440" tIns="45720" rIns="91440" bIns="45720" rtlCol="0" anchor="b" anchorCtr="0">
            <a:normAutofit lnSpcReduction="10000"/>
          </a:bodyPr>
          <a:lstStyle>
            <a:lvl1pPr algn="l" defTabSz="914400" rtl="0" eaLnBrk="1" latinLnBrk="0" hangingPunct="1">
              <a:spcBef>
                <a:spcPts val="0"/>
              </a:spcBef>
              <a:buNone/>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sz="3200" dirty="0">
                <a:gradFill>
                  <a:gsLst>
                    <a:gs pos="0">
                      <a:srgbClr val="FFFFFF">
                        <a:alpha val="92000"/>
                      </a:srgbClr>
                    </a:gs>
                    <a:gs pos="45000">
                      <a:srgbClr val="FFFFFF">
                        <a:alpha val="51000"/>
                      </a:srgbClr>
                    </a:gs>
                    <a:gs pos="100000">
                      <a:srgbClr val="FFFFFF"/>
                    </a:gs>
                  </a:gsLst>
                  <a:lin ang="3600000" scaled="0"/>
                </a:gradFill>
              </a:rPr>
              <a:t>Alex Belianinov</a:t>
            </a:r>
          </a:p>
          <a:p>
            <a:endParaRPr sz="3200" dirty="0">
              <a:gradFill>
                <a:gsLst>
                  <a:gs pos="0">
                    <a:srgbClr val="FFFFFF">
                      <a:alpha val="92000"/>
                    </a:srgbClr>
                  </a:gs>
                  <a:gs pos="45000">
                    <a:srgbClr val="FFFFFF">
                      <a:alpha val="51000"/>
                    </a:srgbClr>
                  </a:gs>
                  <a:gs pos="100000">
                    <a:srgbClr val="FFFFFF"/>
                  </a:gs>
                </a:gsLst>
                <a:lin ang="3600000" scaled="0"/>
              </a:gradFill>
            </a:endParaRPr>
          </a:p>
          <a:p>
            <a:r>
              <a:rPr sz="3200" dirty="0">
                <a:gradFill>
                  <a:gsLst>
                    <a:gs pos="0">
                      <a:srgbClr val="FFFFFF">
                        <a:alpha val="92000"/>
                      </a:srgbClr>
                    </a:gs>
                    <a:gs pos="45000">
                      <a:srgbClr val="FFFFFF">
                        <a:alpha val="51000"/>
                      </a:srgbClr>
                    </a:gs>
                    <a:gs pos="100000">
                      <a:srgbClr val="FFFFFF"/>
                    </a:gs>
                  </a:gsLst>
                  <a:lin ang="3600000" scaled="0"/>
                </a:gradFill>
              </a:rPr>
              <a:t>Machine Learning for Materials Research,</a:t>
            </a:r>
            <a:endParaRPr lang="en-US" sz="3200" dirty="0">
              <a:gradFill>
                <a:gsLst>
                  <a:gs pos="0">
                    <a:srgbClr val="FFFFFF">
                      <a:alpha val="92000"/>
                    </a:srgbClr>
                  </a:gs>
                  <a:gs pos="45000">
                    <a:srgbClr val="FFFFFF">
                      <a:alpha val="51000"/>
                    </a:srgbClr>
                  </a:gs>
                  <a:gs pos="100000">
                    <a:srgbClr val="FFFFFF"/>
                  </a:gs>
                </a:gsLst>
                <a:lin ang="3600000" scaled="0"/>
              </a:gradFill>
            </a:endParaRPr>
          </a:p>
          <a:p>
            <a:r>
              <a:rPr lang="en-US" sz="3200" dirty="0">
                <a:gradFill>
                  <a:gsLst>
                    <a:gs pos="0">
                      <a:srgbClr val="FFFFFF">
                        <a:alpha val="92000"/>
                      </a:srgbClr>
                    </a:gs>
                    <a:gs pos="45000">
                      <a:srgbClr val="FFFFFF">
                        <a:alpha val="51000"/>
                      </a:srgbClr>
                    </a:gs>
                    <a:gs pos="100000">
                      <a:srgbClr val="FFFFFF"/>
                    </a:gs>
                  </a:gsLst>
                  <a:lin ang="3600000" scaled="0"/>
                </a:gradFill>
              </a:rPr>
              <a:t>NIST, 2018</a:t>
            </a:r>
          </a:p>
        </p:txBody>
      </p:sp>
      <p:sp>
        <p:nvSpPr>
          <p:cNvPr id="2" name="Slide Number Placeholder 1"/>
          <p:cNvSpPr>
            <a:spLocks noGrp="1"/>
          </p:cNvSpPr>
          <p:nvPr>
            <p:ph type="sldNum" sz="quarter" idx="11"/>
          </p:nvPr>
        </p:nvSpPr>
        <p:spPr/>
        <p:txBody>
          <a:bodyPr/>
          <a:lstStyle/>
          <a:p>
            <a:fld id="{5744759D-0EFF-4FB2-9CCE-04E00944F0FE}" type="slidenum">
              <a:rPr lang="en-US" smtClean="0">
                <a:solidFill>
                  <a:srgbClr val="FFFFFF">
                    <a:alpha val="65000"/>
                  </a:srgbClr>
                </a:solidFill>
              </a:rPr>
              <a:pPr/>
              <a:t>1</a:t>
            </a:fld>
            <a:endParaRPr lang="en-US" dirty="0">
              <a:solidFill>
                <a:srgbClr val="FFFFFF">
                  <a:alpha val="65000"/>
                </a:srgbClr>
              </a:solidFill>
            </a:endParaRPr>
          </a:p>
        </p:txBody>
      </p:sp>
    </p:spTree>
    <p:extLst>
      <p:ext uri="{BB962C8B-B14F-4D97-AF65-F5344CB8AC3E}">
        <p14:creationId xmlns:p14="http://schemas.microsoft.com/office/powerpoint/2010/main" val="416605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lvl="2" algn="ctr"/>
            <a:r>
              <a:rPr lang="en-US" dirty="0"/>
              <a:t>Whitening</a:t>
            </a:r>
          </a:p>
        </p:txBody>
      </p:sp>
      <p:sp>
        <p:nvSpPr>
          <p:cNvPr id="4" name="Rectangle 3"/>
          <p:cNvSpPr/>
          <p:nvPr/>
        </p:nvSpPr>
        <p:spPr>
          <a:xfrm>
            <a:off x="0" y="407398"/>
            <a:ext cx="9144000" cy="923330"/>
          </a:xfrm>
          <a:prstGeom prst="rect">
            <a:avLst/>
          </a:prstGeom>
        </p:spPr>
        <p:txBody>
          <a:bodyPr wrap="square">
            <a:spAutoFit/>
          </a:bodyPr>
          <a:lstStyle/>
          <a:p>
            <a:pPr algn="ctr"/>
            <a:r>
              <a:rPr lang="en-US" i="1" dirty="0"/>
              <a:t>Whitening is a linear transformation that transforms a vector of random variables with a known covariance matrix into a set of new variables whose covariance is the identity matrix meaning that they are uncorrelated and all have variance 1.</a:t>
            </a:r>
          </a:p>
        </p:txBody>
      </p:sp>
      <p:pic>
        <p:nvPicPr>
          <p:cNvPr id="5" name="Picture 4"/>
          <p:cNvPicPr>
            <a:picLocks noChangeAspect="1"/>
          </p:cNvPicPr>
          <p:nvPr/>
        </p:nvPicPr>
        <p:blipFill>
          <a:blip r:embed="rId2"/>
          <a:stretch>
            <a:fillRect/>
          </a:stretch>
        </p:blipFill>
        <p:spPr>
          <a:xfrm>
            <a:off x="235394" y="1306422"/>
            <a:ext cx="1740112" cy="5479647"/>
          </a:xfrm>
          <a:prstGeom prst="rect">
            <a:avLst/>
          </a:prstGeom>
        </p:spPr>
      </p:pic>
      <p:sp>
        <p:nvSpPr>
          <p:cNvPr id="6" name="TextBox 5"/>
          <p:cNvSpPr txBox="1"/>
          <p:nvPr/>
        </p:nvSpPr>
        <p:spPr>
          <a:xfrm>
            <a:off x="2210900" y="3880629"/>
            <a:ext cx="1557927" cy="646331"/>
          </a:xfrm>
          <a:prstGeom prst="rect">
            <a:avLst/>
          </a:prstGeom>
          <a:noFill/>
        </p:spPr>
        <p:txBody>
          <a:bodyPr wrap="none" rtlCol="0">
            <a:spAutoFit/>
          </a:bodyPr>
          <a:lstStyle/>
          <a:p>
            <a:r>
              <a:rPr lang="en-US" dirty="0"/>
              <a:t>Decorrelation/</a:t>
            </a:r>
          </a:p>
          <a:p>
            <a:r>
              <a:rPr lang="en-US" dirty="0"/>
              <a:t>PCA</a:t>
            </a:r>
          </a:p>
        </p:txBody>
      </p:sp>
      <p:sp>
        <p:nvSpPr>
          <p:cNvPr id="7" name="TextBox 6"/>
          <p:cNvSpPr txBox="1"/>
          <p:nvPr/>
        </p:nvSpPr>
        <p:spPr>
          <a:xfrm>
            <a:off x="2210900" y="5751470"/>
            <a:ext cx="1655518" cy="369332"/>
          </a:xfrm>
          <a:prstGeom prst="rect">
            <a:avLst/>
          </a:prstGeom>
          <a:noFill/>
        </p:spPr>
        <p:txBody>
          <a:bodyPr wrap="none" rtlCol="0">
            <a:spAutoFit/>
          </a:bodyPr>
          <a:lstStyle/>
          <a:p>
            <a:r>
              <a:rPr lang="en-US" dirty="0"/>
              <a:t>Whitened Data </a:t>
            </a:r>
          </a:p>
        </p:txBody>
      </p:sp>
      <p:sp>
        <p:nvSpPr>
          <p:cNvPr id="8" name="Rectangle 7"/>
          <p:cNvSpPr/>
          <p:nvPr/>
        </p:nvSpPr>
        <p:spPr>
          <a:xfrm>
            <a:off x="4572000" y="1915511"/>
            <a:ext cx="4572000" cy="3139321"/>
          </a:xfrm>
          <a:prstGeom prst="rect">
            <a:avLst/>
          </a:prstGeom>
        </p:spPr>
        <p:txBody>
          <a:bodyPr>
            <a:spAutoFit/>
          </a:bodyPr>
          <a:lstStyle/>
          <a:p>
            <a:r>
              <a:rPr lang="en-US" dirty="0"/>
              <a:t>The second operation, can be thought of as squeezing the data–if the variance along a dimension is larger than one–or stretching the data–if the variance along a dimension is less than one. </a:t>
            </a:r>
          </a:p>
          <a:p>
            <a:endParaRPr lang="en-US" dirty="0"/>
          </a:p>
          <a:p>
            <a:r>
              <a:rPr lang="en-US" dirty="0"/>
              <a:t>The stretching and squeezing forms the data into a sphere about the origin (which is why whitening is also referred to as “sphering”). This scaling operation is depicted in the bottom row in the plot above.</a:t>
            </a:r>
          </a:p>
        </p:txBody>
      </p:sp>
      <p:sp>
        <p:nvSpPr>
          <p:cNvPr id="9" name="TextBox 8"/>
          <p:cNvSpPr txBox="1"/>
          <p:nvPr/>
        </p:nvSpPr>
        <p:spPr>
          <a:xfrm>
            <a:off x="2210899" y="1864550"/>
            <a:ext cx="917239" cy="369332"/>
          </a:xfrm>
          <a:prstGeom prst="rect">
            <a:avLst/>
          </a:prstGeom>
          <a:noFill/>
        </p:spPr>
        <p:txBody>
          <a:bodyPr wrap="none" rtlCol="0">
            <a:spAutoFit/>
          </a:bodyPr>
          <a:lstStyle/>
          <a:p>
            <a:r>
              <a:rPr lang="en-US" dirty="0"/>
              <a:t>Original</a:t>
            </a:r>
          </a:p>
        </p:txBody>
      </p:sp>
    </p:spTree>
    <p:extLst>
      <p:ext uri="{BB962C8B-B14F-4D97-AF65-F5344CB8AC3E}">
        <p14:creationId xmlns:p14="http://schemas.microsoft.com/office/powerpoint/2010/main" val="189850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lvl="2" algn="ctr"/>
            <a:r>
              <a:rPr lang="en-US" dirty="0"/>
              <a:t>Whitening Example</a:t>
            </a:r>
          </a:p>
        </p:txBody>
      </p:sp>
      <p:pic>
        <p:nvPicPr>
          <p:cNvPr id="4" name="Picture 2" descr="https://dentistbrampton.files.wordpress.com/2015/10/bigstock-happy-cartoon-toothpaste-chara-609751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230" y="357257"/>
            <a:ext cx="1866770" cy="27906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 y="989737"/>
            <a:ext cx="7096126" cy="1477328"/>
          </a:xfrm>
          <a:prstGeom prst="rect">
            <a:avLst/>
          </a:prstGeom>
        </p:spPr>
        <p:txBody>
          <a:bodyPr wrap="square">
            <a:spAutoFit/>
          </a:bodyPr>
          <a:lstStyle/>
          <a:p>
            <a:pPr marL="285750" indent="-285750">
              <a:buFont typeface="Arial" panose="020B0604020202020204" pitchFamily="34" charset="0"/>
              <a:buChar char="•"/>
            </a:pPr>
            <a:r>
              <a:rPr lang="en-US" dirty="0"/>
              <a:t>The goal of whitening is to make the input less redundant; where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the features are less correlated with each other, and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(ii) the features all have the same variance.</a:t>
            </a:r>
          </a:p>
        </p:txBody>
      </p:sp>
      <p:pic>
        <p:nvPicPr>
          <p:cNvPr id="1026" name="Picture 2" descr="http://cs231n.github.io/assets/nn2/prepro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3206652"/>
            <a:ext cx="8477250" cy="290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599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lvl="2" algn="ctr"/>
            <a:r>
              <a:rPr lang="en-US" dirty="0"/>
              <a:t>Whitening Example</a:t>
            </a:r>
          </a:p>
        </p:txBody>
      </p:sp>
      <p:pic>
        <p:nvPicPr>
          <p:cNvPr id="4" name="Picture 2" descr="https://dentistbrampton.files.wordpress.com/2015/10/bigstock-happy-cartoon-toothpaste-chara-609751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230" y="357257"/>
            <a:ext cx="1866770" cy="27906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 y="989737"/>
            <a:ext cx="7096126" cy="1477328"/>
          </a:xfrm>
          <a:prstGeom prst="rect">
            <a:avLst/>
          </a:prstGeom>
        </p:spPr>
        <p:txBody>
          <a:bodyPr wrap="square">
            <a:spAutoFit/>
          </a:bodyPr>
          <a:lstStyle/>
          <a:p>
            <a:pPr marL="285750" indent="-285750">
              <a:buFont typeface="Arial" panose="020B0604020202020204" pitchFamily="34" charset="0"/>
              <a:buChar char="•"/>
            </a:pPr>
            <a:r>
              <a:rPr lang="en-US" dirty="0"/>
              <a:t>The goal of whitening is to make the input less redundant; where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the features are less correlated with each other, and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(ii) the features all have the same variance.</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90683"/>
            <a:ext cx="4343606" cy="325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6" y="3005116"/>
            <a:ext cx="4324350" cy="324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2980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4A5F97-8C41-47DF-8B51-B5BC74327F4C}"/>
              </a:ext>
            </a:extLst>
          </p:cNvPr>
          <p:cNvSpPr/>
          <p:nvPr/>
        </p:nvSpPr>
        <p:spPr>
          <a:xfrm>
            <a:off x="0" y="3263184"/>
            <a:ext cx="9144000" cy="304800"/>
          </a:xfrm>
          <a:prstGeom prst="rect">
            <a:avLst/>
          </a:prstGeom>
          <a:solidFill>
            <a:schemeClr val="bg2">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Whitening </a:t>
            </a:r>
            <a:r>
              <a:rPr lang="en-US" dirty="0" err="1"/>
              <a:t>Jupyter</a:t>
            </a:r>
            <a:r>
              <a:rPr lang="en-US" dirty="0"/>
              <a:t> Example</a:t>
            </a:r>
          </a:p>
        </p:txBody>
      </p:sp>
    </p:spTree>
    <p:extLst>
      <p:ext uri="{BB962C8B-B14F-4D97-AF65-F5344CB8AC3E}">
        <p14:creationId xmlns:p14="http://schemas.microsoft.com/office/powerpoint/2010/main" val="391030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en-US" dirty="0"/>
              <a:t>Feature Detection and Extraction </a:t>
            </a:r>
          </a:p>
        </p:txBody>
      </p:sp>
      <p:sp>
        <p:nvSpPr>
          <p:cNvPr id="3" name="Rectangle 2"/>
          <p:cNvSpPr/>
          <p:nvPr/>
        </p:nvSpPr>
        <p:spPr>
          <a:xfrm>
            <a:off x="0" y="429087"/>
            <a:ext cx="9144000" cy="1754326"/>
          </a:xfrm>
          <a:prstGeom prst="rect">
            <a:avLst/>
          </a:prstGeom>
        </p:spPr>
        <p:txBody>
          <a:bodyPr wrap="square">
            <a:spAutoFit/>
          </a:bodyPr>
          <a:lstStyle/>
          <a:p>
            <a:pPr algn="ctr"/>
            <a:r>
              <a:rPr lang="en-US" i="1" dirty="0"/>
              <a:t>Feature extraction involves reducing the amount of resources required to describe a large set of data. </a:t>
            </a:r>
          </a:p>
          <a:p>
            <a:pPr algn="ctr"/>
            <a:endParaRPr lang="en-US" i="1" dirty="0"/>
          </a:p>
          <a:p>
            <a:pPr algn="ctr"/>
            <a:r>
              <a:rPr lang="en-US" i="1" dirty="0"/>
              <a:t>Feature extraction is a general term for methods of constructing combinations of variables to get around problems in memory and computing power (for large datasets) while still describing the data with sufficient accuracy.</a:t>
            </a:r>
          </a:p>
        </p:txBody>
      </p:sp>
      <p:sp>
        <p:nvSpPr>
          <p:cNvPr id="4" name="Rectangle 3"/>
          <p:cNvSpPr/>
          <p:nvPr/>
        </p:nvSpPr>
        <p:spPr>
          <a:xfrm>
            <a:off x="394138" y="2477585"/>
            <a:ext cx="4572000" cy="4247317"/>
          </a:xfrm>
          <a:prstGeom prst="rect">
            <a:avLst/>
          </a:prstGeom>
        </p:spPr>
        <p:txBody>
          <a:bodyPr>
            <a:spAutoFit/>
          </a:bodyPr>
          <a:lstStyle/>
          <a:p>
            <a:pPr marL="285750" indent="-285750">
              <a:buFont typeface="Arial" charset="0"/>
              <a:buChar char="•"/>
            </a:pPr>
            <a:r>
              <a:rPr lang="en-US" dirty="0"/>
              <a:t>Independent component analysis</a:t>
            </a:r>
          </a:p>
          <a:p>
            <a:pPr marL="285750" indent="-285750">
              <a:buFont typeface="Arial" charset="0"/>
              <a:buChar char="•"/>
            </a:pPr>
            <a:endParaRPr lang="en-US" dirty="0"/>
          </a:p>
          <a:p>
            <a:pPr marL="285750" indent="-285750">
              <a:buFont typeface="Arial" charset="0"/>
              <a:buChar char="•"/>
            </a:pPr>
            <a:r>
              <a:rPr lang="en-US" dirty="0"/>
              <a:t>Kernel PCA</a:t>
            </a:r>
          </a:p>
          <a:p>
            <a:pPr marL="285750" indent="-285750">
              <a:buFont typeface="Arial" charset="0"/>
              <a:buChar char="•"/>
            </a:pPr>
            <a:endParaRPr lang="en-US" dirty="0"/>
          </a:p>
          <a:p>
            <a:pPr marL="285750" indent="-285750">
              <a:buFont typeface="Arial" charset="0"/>
              <a:buChar char="•"/>
            </a:pPr>
            <a:r>
              <a:rPr lang="en-US" dirty="0"/>
              <a:t>Latent semantic analysis</a:t>
            </a:r>
          </a:p>
          <a:p>
            <a:pPr marL="285750" indent="-285750">
              <a:buFont typeface="Arial" charset="0"/>
              <a:buChar char="•"/>
            </a:pPr>
            <a:endParaRPr lang="en-US" dirty="0"/>
          </a:p>
          <a:p>
            <a:pPr marL="285750" indent="-285750">
              <a:buFont typeface="Arial" charset="0"/>
              <a:buChar char="•"/>
            </a:pPr>
            <a:r>
              <a:rPr lang="en-US" dirty="0"/>
              <a:t>Partial least squares</a:t>
            </a:r>
          </a:p>
          <a:p>
            <a:pPr marL="285750" indent="-285750">
              <a:buFont typeface="Arial" charset="0"/>
              <a:buChar char="•"/>
            </a:pPr>
            <a:endParaRPr lang="en-US" dirty="0"/>
          </a:p>
          <a:p>
            <a:pPr marL="285750" indent="-285750">
              <a:buFont typeface="Arial" charset="0"/>
              <a:buChar char="•"/>
            </a:pPr>
            <a:r>
              <a:rPr lang="en-US" dirty="0"/>
              <a:t>Principal component analysis</a:t>
            </a:r>
          </a:p>
          <a:p>
            <a:pPr marL="285750" indent="-285750">
              <a:buFont typeface="Arial" charset="0"/>
              <a:buChar char="•"/>
            </a:pPr>
            <a:endParaRPr lang="en-US" dirty="0"/>
          </a:p>
          <a:p>
            <a:pPr marL="285750" indent="-285750">
              <a:buFont typeface="Arial" charset="0"/>
              <a:buChar char="•"/>
            </a:pPr>
            <a:r>
              <a:rPr lang="en-US" dirty="0"/>
              <a:t>Multifactor dimensionality reduction</a:t>
            </a:r>
          </a:p>
          <a:p>
            <a:pPr marL="285750" indent="-285750">
              <a:buFont typeface="Arial" charset="0"/>
              <a:buChar char="•"/>
            </a:pPr>
            <a:endParaRPr lang="en-US" dirty="0"/>
          </a:p>
          <a:p>
            <a:pPr marL="285750" indent="-285750">
              <a:buFont typeface="Arial" charset="0"/>
              <a:buChar char="•"/>
            </a:pPr>
            <a:r>
              <a:rPr lang="en-US" dirty="0"/>
              <a:t>Nonlinear dimensionality reduction</a:t>
            </a:r>
          </a:p>
          <a:p>
            <a:pPr marL="285750" indent="-285750">
              <a:buFont typeface="Arial" charset="0"/>
              <a:buChar char="•"/>
            </a:pPr>
            <a:endParaRPr lang="en-US" dirty="0"/>
          </a:p>
          <a:p>
            <a:pPr marL="285750" indent="-285750">
              <a:buFont typeface="Arial" charset="0"/>
              <a:buChar char="•"/>
            </a:pPr>
            <a:r>
              <a:rPr lang="en-US" dirty="0"/>
              <a:t>Multilinear subspace learning</a:t>
            </a:r>
          </a:p>
        </p:txBody>
      </p:sp>
      <p:sp>
        <p:nvSpPr>
          <p:cNvPr id="5" name="Right Brace 4"/>
          <p:cNvSpPr/>
          <p:nvPr/>
        </p:nvSpPr>
        <p:spPr>
          <a:xfrm>
            <a:off x="4855779" y="2477585"/>
            <a:ext cx="236483" cy="424731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470634" y="4416577"/>
            <a:ext cx="2266903" cy="369332"/>
          </a:xfrm>
          <a:prstGeom prst="rect">
            <a:avLst/>
          </a:prstGeom>
          <a:noFill/>
        </p:spPr>
        <p:txBody>
          <a:bodyPr wrap="none" rtlCol="0">
            <a:spAutoFit/>
          </a:bodyPr>
          <a:lstStyle/>
          <a:p>
            <a:r>
              <a:rPr lang="en-US" dirty="0"/>
              <a:t>Applicable to </a:t>
            </a:r>
            <a:r>
              <a:rPr lang="en-US"/>
              <a:t>any data</a:t>
            </a:r>
          </a:p>
        </p:txBody>
      </p:sp>
    </p:spTree>
    <p:extLst>
      <p:ext uri="{BB962C8B-B14F-4D97-AF65-F5344CB8AC3E}">
        <p14:creationId xmlns:p14="http://schemas.microsoft.com/office/powerpoint/2010/main" val="1371522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en-US" dirty="0"/>
              <a:t>Feature Detection and Extraction in Images </a:t>
            </a:r>
          </a:p>
        </p:txBody>
      </p:sp>
      <p:sp>
        <p:nvSpPr>
          <p:cNvPr id="3" name="Rectangle 2"/>
          <p:cNvSpPr/>
          <p:nvPr/>
        </p:nvSpPr>
        <p:spPr>
          <a:xfrm>
            <a:off x="0" y="429087"/>
            <a:ext cx="9144000" cy="369332"/>
          </a:xfrm>
          <a:prstGeom prst="rect">
            <a:avLst/>
          </a:prstGeom>
        </p:spPr>
        <p:txBody>
          <a:bodyPr wrap="square">
            <a:spAutoFit/>
          </a:bodyPr>
          <a:lstStyle/>
          <a:p>
            <a:pPr algn="ctr"/>
            <a:r>
              <a:rPr lang="en-US" i="1" dirty="0"/>
              <a:t>Some image specific processing avenues include:</a:t>
            </a:r>
          </a:p>
        </p:txBody>
      </p:sp>
      <p:sp>
        <p:nvSpPr>
          <p:cNvPr id="5" name="Rectangle 4"/>
          <p:cNvSpPr/>
          <p:nvPr/>
        </p:nvSpPr>
        <p:spPr>
          <a:xfrm>
            <a:off x="551793" y="1413329"/>
            <a:ext cx="4572000" cy="4893647"/>
          </a:xfrm>
          <a:prstGeom prst="rect">
            <a:avLst/>
          </a:prstGeom>
        </p:spPr>
        <p:txBody>
          <a:bodyPr>
            <a:spAutoFit/>
          </a:bodyPr>
          <a:lstStyle/>
          <a:p>
            <a:pPr marL="285750" indent="-285750">
              <a:buFont typeface="Arial" charset="0"/>
              <a:buChar char="•"/>
            </a:pPr>
            <a:r>
              <a:rPr lang="en-US" sz="2400" dirty="0"/>
              <a:t>Edge detection</a:t>
            </a:r>
          </a:p>
          <a:p>
            <a:pPr marL="285750" indent="-285750">
              <a:buFont typeface="Arial" charset="0"/>
              <a:buChar char="•"/>
            </a:pPr>
            <a:endParaRPr lang="en-US" sz="2400" dirty="0"/>
          </a:p>
          <a:p>
            <a:pPr marL="285750" indent="-285750">
              <a:buFont typeface="Arial" charset="0"/>
              <a:buChar char="•"/>
            </a:pPr>
            <a:r>
              <a:rPr lang="en-US" sz="2400" dirty="0"/>
              <a:t>Corner detection</a:t>
            </a:r>
          </a:p>
          <a:p>
            <a:pPr marL="285750" indent="-285750">
              <a:buFont typeface="Arial" charset="0"/>
              <a:buChar char="•"/>
            </a:pPr>
            <a:endParaRPr lang="en-US" sz="2400" dirty="0"/>
          </a:p>
          <a:p>
            <a:pPr marL="285750" indent="-285750">
              <a:buFont typeface="Arial" charset="0"/>
              <a:buChar char="•"/>
            </a:pPr>
            <a:r>
              <a:rPr lang="en-US" sz="2400" dirty="0"/>
              <a:t>Blob detection</a:t>
            </a:r>
          </a:p>
          <a:p>
            <a:pPr marL="285750" indent="-285750">
              <a:buFont typeface="Arial" charset="0"/>
              <a:buChar char="•"/>
            </a:pPr>
            <a:endParaRPr lang="en-US" sz="2400" dirty="0"/>
          </a:p>
          <a:p>
            <a:pPr marL="285750" indent="-285750">
              <a:buFont typeface="Arial" charset="0"/>
              <a:buChar char="•"/>
            </a:pPr>
            <a:r>
              <a:rPr lang="en-US" sz="2400" dirty="0"/>
              <a:t>Shape identification</a:t>
            </a:r>
          </a:p>
          <a:p>
            <a:pPr marL="285750" indent="-285750">
              <a:buFont typeface="Arial" charset="0"/>
              <a:buChar char="•"/>
            </a:pPr>
            <a:endParaRPr lang="en-US" sz="2400" dirty="0"/>
          </a:p>
          <a:p>
            <a:pPr marL="285750" indent="-285750">
              <a:buFont typeface="Arial" charset="0"/>
              <a:buChar char="•"/>
            </a:pPr>
            <a:r>
              <a:rPr lang="en-US" sz="2400" dirty="0"/>
              <a:t>Motion detection</a:t>
            </a:r>
          </a:p>
          <a:p>
            <a:pPr marL="285750" indent="-285750">
              <a:buFont typeface="Arial" charset="0"/>
              <a:buChar char="•"/>
            </a:pPr>
            <a:endParaRPr lang="en-US" sz="2400" dirty="0"/>
          </a:p>
          <a:p>
            <a:pPr marL="285750" indent="-285750">
              <a:buFont typeface="Arial" charset="0"/>
              <a:buChar char="•"/>
            </a:pPr>
            <a:r>
              <a:rPr lang="en-US" sz="2400" dirty="0"/>
              <a:t>Thresholding</a:t>
            </a:r>
          </a:p>
          <a:p>
            <a:pPr marL="285750" indent="-285750">
              <a:buFont typeface="Arial" charset="0"/>
              <a:buChar char="•"/>
            </a:pPr>
            <a:endParaRPr lang="en-US" sz="2400" dirty="0"/>
          </a:p>
          <a:p>
            <a:pPr marL="285750" indent="-285750">
              <a:buFont typeface="Arial" charset="0"/>
              <a:buChar char="•"/>
            </a:pPr>
            <a:r>
              <a:rPr lang="en-US" sz="2400" dirty="0"/>
              <a:t>Hough Transform</a:t>
            </a:r>
          </a:p>
        </p:txBody>
      </p:sp>
      <p:pic>
        <p:nvPicPr>
          <p:cNvPr id="6" name="Picture 2" descr="https://images.sciencedaily.com/2009/02/090204131619_1_900x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5028" y="3558680"/>
            <a:ext cx="5294197" cy="2064737"/>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1.bp.blogspot.com/-WiMDCwTS_UE/TnWkId5WRCI/AAAAAAAAAHU/a3tqgbG6E_A/s1600/feature-match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028" y="1235483"/>
            <a:ext cx="5294197" cy="1988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32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35867"/>
            <a:ext cx="9144000" cy="646331"/>
          </a:xfrm>
          <a:prstGeom prst="rect">
            <a:avLst/>
          </a:prstGeom>
        </p:spPr>
        <p:txBody>
          <a:bodyPr wrap="square">
            <a:spAutoFit/>
          </a:bodyPr>
          <a:lstStyle/>
          <a:p>
            <a:pPr algn="ctr"/>
            <a:r>
              <a:rPr lang="en-US" i="1" dirty="0"/>
              <a:t>Edge detection aims at identifying points in a digital image</a:t>
            </a:r>
            <a:r>
              <a:rPr lang="en-US" i="1"/>
              <a:t> where brightness </a:t>
            </a:r>
            <a:r>
              <a:rPr lang="en-US" i="1" dirty="0"/>
              <a:t>changes sharply or, more formally, has discontinuities. </a:t>
            </a:r>
          </a:p>
        </p:txBody>
      </p:sp>
      <p:sp>
        <p:nvSpPr>
          <p:cNvPr id="3" name="Rectangle 2"/>
          <p:cNvSpPr/>
          <p:nvPr/>
        </p:nvSpPr>
        <p:spPr>
          <a:xfrm>
            <a:off x="0" y="0"/>
            <a:ext cx="914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en-US" dirty="0"/>
              <a:t>Edge Detection</a:t>
            </a:r>
          </a:p>
        </p:txBody>
      </p:sp>
      <p:pic>
        <p:nvPicPr>
          <p:cNvPr id="4" name="Picture 3"/>
          <p:cNvPicPr>
            <a:picLocks noChangeAspect="1"/>
          </p:cNvPicPr>
          <p:nvPr/>
        </p:nvPicPr>
        <p:blipFill>
          <a:blip r:embed="rId2"/>
          <a:stretch>
            <a:fillRect/>
          </a:stretch>
        </p:blipFill>
        <p:spPr>
          <a:xfrm>
            <a:off x="1281729" y="1213265"/>
            <a:ext cx="6580541" cy="2625397"/>
          </a:xfrm>
          <a:prstGeom prst="rect">
            <a:avLst/>
          </a:prstGeom>
        </p:spPr>
      </p:pic>
      <p:sp>
        <p:nvSpPr>
          <p:cNvPr id="5" name="Rectangle 4"/>
          <p:cNvSpPr/>
          <p:nvPr/>
        </p:nvSpPr>
        <p:spPr>
          <a:xfrm>
            <a:off x="0" y="3969729"/>
            <a:ext cx="9144000" cy="369332"/>
          </a:xfrm>
          <a:prstGeom prst="rect">
            <a:avLst/>
          </a:prstGeom>
        </p:spPr>
        <p:txBody>
          <a:bodyPr wrap="square">
            <a:spAutoFit/>
          </a:bodyPr>
          <a:lstStyle/>
          <a:p>
            <a:pPr algn="ctr"/>
            <a:r>
              <a:rPr lang="en-US" i="1" dirty="0"/>
              <a:t>Why and how Edge Detection can </a:t>
            </a:r>
            <a:r>
              <a:rPr lang="en-US" i="1"/>
              <a:t>be challenging</a:t>
            </a: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1110020398"/>
              </p:ext>
            </p:extLst>
          </p:nvPr>
        </p:nvGraphicFramePr>
        <p:xfrm>
          <a:off x="1523999" y="4644697"/>
          <a:ext cx="6095999" cy="370840"/>
        </p:xfrm>
        <a:graphic>
          <a:graphicData uri="http://schemas.openxmlformats.org/drawingml/2006/table">
            <a:tbl>
              <a:tblPr firstRow="1" bandRow="1">
                <a:tableStyleId>{073A0DAA-6AF3-43AB-8588-CEC1D06C72B9}</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50431621"/>
              </p:ext>
            </p:extLst>
          </p:nvPr>
        </p:nvGraphicFramePr>
        <p:xfrm>
          <a:off x="1523998" y="5727263"/>
          <a:ext cx="6095999" cy="370840"/>
        </p:xfrm>
        <a:graphic>
          <a:graphicData uri="http://schemas.openxmlformats.org/drawingml/2006/table">
            <a:tbl>
              <a:tblPr firstRow="1" bandRow="1">
                <a:tableStyleId>{073A0DAA-6AF3-43AB-8588-CEC1D06C72B9}</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bl>
          </a:graphicData>
        </a:graphic>
      </p:graphicFrame>
      <p:sp>
        <p:nvSpPr>
          <p:cNvPr id="8" name="Triangle 7"/>
          <p:cNvSpPr/>
          <p:nvPr/>
        </p:nvSpPr>
        <p:spPr>
          <a:xfrm>
            <a:off x="4808483" y="5118128"/>
            <a:ext cx="362607" cy="4060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863658" y="6274674"/>
            <a:ext cx="327334" cy="461665"/>
          </a:xfrm>
          <a:prstGeom prst="rect">
            <a:avLst/>
          </a:prstGeom>
          <a:noFill/>
        </p:spPr>
        <p:txBody>
          <a:bodyPr wrap="none" rtlCol="0">
            <a:spAutoFit/>
          </a:bodyPr>
          <a:lstStyle/>
          <a:p>
            <a:r>
              <a:rPr lang="en-US" sz="2400" b="1" dirty="0"/>
              <a:t>?</a:t>
            </a:r>
            <a:endParaRPr lang="en-US" b="1" dirty="0"/>
          </a:p>
        </p:txBody>
      </p:sp>
    </p:spTree>
    <p:extLst>
      <p:ext uri="{BB962C8B-B14F-4D97-AF65-F5344CB8AC3E}">
        <p14:creationId xmlns:p14="http://schemas.microsoft.com/office/powerpoint/2010/main" val="41645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en-US" dirty="0"/>
              <a:t>Edge Detection</a:t>
            </a:r>
          </a:p>
        </p:txBody>
      </p:sp>
      <p:sp>
        <p:nvSpPr>
          <p:cNvPr id="3" name="Rectangle 2"/>
          <p:cNvSpPr/>
          <p:nvPr/>
        </p:nvSpPr>
        <p:spPr>
          <a:xfrm>
            <a:off x="0" y="444852"/>
            <a:ext cx="9144000" cy="369332"/>
          </a:xfrm>
          <a:prstGeom prst="rect">
            <a:avLst/>
          </a:prstGeom>
        </p:spPr>
        <p:txBody>
          <a:bodyPr wrap="square">
            <a:spAutoFit/>
          </a:bodyPr>
          <a:lstStyle/>
          <a:p>
            <a:pPr algn="ctr"/>
            <a:r>
              <a:rPr lang="en-US" i="1" dirty="0"/>
              <a:t>Most methods can be grouped into two categories, search-based and zero-crossing based.</a:t>
            </a:r>
          </a:p>
        </p:txBody>
      </p:sp>
      <p:sp>
        <p:nvSpPr>
          <p:cNvPr id="5" name="Rectangle 4"/>
          <p:cNvSpPr/>
          <p:nvPr/>
        </p:nvSpPr>
        <p:spPr>
          <a:xfrm>
            <a:off x="0" y="1003418"/>
            <a:ext cx="9143999" cy="3600986"/>
          </a:xfrm>
          <a:prstGeom prst="rect">
            <a:avLst/>
          </a:prstGeom>
        </p:spPr>
        <p:txBody>
          <a:bodyPr wrap="square">
            <a:spAutoFit/>
          </a:bodyPr>
          <a:lstStyle/>
          <a:p>
            <a:pPr marL="285750" indent="-285750">
              <a:buFont typeface="Arial" charset="0"/>
              <a:buChar char="•"/>
            </a:pPr>
            <a:r>
              <a:rPr lang="en-US" sz="2400" b="1" dirty="0"/>
              <a:t>Search-based</a:t>
            </a:r>
          </a:p>
          <a:p>
            <a:pPr marL="285750" indent="-285750">
              <a:buFont typeface="Arial" charset="0"/>
              <a:buChar char="•"/>
            </a:pPr>
            <a:endParaRPr lang="en-US" sz="2400" dirty="0"/>
          </a:p>
          <a:p>
            <a:pPr marL="742950" lvl="1" indent="-285750">
              <a:buFont typeface="Arial" charset="0"/>
              <a:buChar char="•"/>
            </a:pPr>
            <a:r>
              <a:rPr lang="en-US" dirty="0"/>
              <a:t>Detects edges by first computing a measure of edge strength, through a first-order derivative expression, and then searching for local directional maxima of the gradient magnitude.</a:t>
            </a:r>
          </a:p>
          <a:p>
            <a:pPr marL="285750" indent="-285750">
              <a:buFont typeface="Arial" charset="0"/>
              <a:buChar char="•"/>
            </a:pPr>
            <a:endParaRPr lang="en-US" sz="2400" dirty="0"/>
          </a:p>
          <a:p>
            <a:pPr marL="285750" indent="-285750">
              <a:buFont typeface="Arial" charset="0"/>
              <a:buChar char="•"/>
            </a:pPr>
            <a:r>
              <a:rPr lang="en-US" sz="2400" b="1" dirty="0"/>
              <a:t>Zero-crossing based</a:t>
            </a:r>
          </a:p>
          <a:p>
            <a:pPr marL="285750" indent="-285750">
              <a:buFont typeface="Arial" charset="0"/>
              <a:buChar char="•"/>
            </a:pPr>
            <a:endParaRPr lang="en-US" sz="2400" dirty="0"/>
          </a:p>
          <a:p>
            <a:pPr marL="742950" lvl="1" indent="-285750">
              <a:buFont typeface="Arial" charset="0"/>
              <a:buChar char="•"/>
            </a:pPr>
            <a:r>
              <a:rPr lang="en-US" dirty="0"/>
              <a:t>Searches for zero crossings in a second-order derivative expression computed from the image in order to find edges, usually the zero-crossings of the Laplacian or the zero-crossings of a non-linear differential expression.</a:t>
            </a:r>
          </a:p>
        </p:txBody>
      </p:sp>
      <p:sp>
        <p:nvSpPr>
          <p:cNvPr id="6" name="Rectangle 5"/>
          <p:cNvSpPr/>
          <p:nvPr/>
        </p:nvSpPr>
        <p:spPr>
          <a:xfrm>
            <a:off x="-1" y="4910324"/>
            <a:ext cx="9144000" cy="1477328"/>
          </a:xfrm>
          <a:prstGeom prst="rect">
            <a:avLst/>
          </a:prstGeom>
        </p:spPr>
        <p:txBody>
          <a:bodyPr wrap="square">
            <a:spAutoFit/>
          </a:bodyPr>
          <a:lstStyle/>
          <a:p>
            <a:pPr algn="ctr"/>
            <a:r>
              <a:rPr lang="en-US" i="1" dirty="0"/>
              <a:t>The edge detection methods mainly differ in the types of smoothing filters that are applied and the way the measures of edge strength are computed. </a:t>
            </a:r>
          </a:p>
          <a:p>
            <a:pPr algn="ctr"/>
            <a:endParaRPr lang="en-US" i="1" dirty="0"/>
          </a:p>
          <a:p>
            <a:pPr algn="ctr"/>
            <a:r>
              <a:rPr lang="en-US" i="1" dirty="0"/>
              <a:t>As many edge detection methods rely on the computation of image gradients, they also differ in the types of filters used for computing gradient estimates in the x- and y-directions.</a:t>
            </a:r>
          </a:p>
        </p:txBody>
      </p:sp>
    </p:spTree>
    <p:extLst>
      <p:ext uri="{BB962C8B-B14F-4D97-AF65-F5344CB8AC3E}">
        <p14:creationId xmlns:p14="http://schemas.microsoft.com/office/powerpoint/2010/main" val="76829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en-US" dirty="0"/>
              <a:t>Edge Detection</a:t>
            </a:r>
          </a:p>
        </p:txBody>
      </p:sp>
      <p:sp>
        <p:nvSpPr>
          <p:cNvPr id="5" name="Rectangle 4"/>
          <p:cNvSpPr/>
          <p:nvPr/>
        </p:nvSpPr>
        <p:spPr>
          <a:xfrm>
            <a:off x="0" y="441461"/>
            <a:ext cx="9144000" cy="369332"/>
          </a:xfrm>
          <a:prstGeom prst="rect">
            <a:avLst/>
          </a:prstGeom>
        </p:spPr>
        <p:txBody>
          <a:bodyPr wrap="square">
            <a:spAutoFit/>
          </a:bodyPr>
          <a:lstStyle/>
          <a:p>
            <a:pPr algn="ctr"/>
            <a:r>
              <a:rPr lang="en-US" dirty="0"/>
              <a:t>The simplest approach is to use central differences:</a:t>
            </a:r>
          </a:p>
        </p:txBody>
      </p:sp>
      <p:pic>
        <p:nvPicPr>
          <p:cNvPr id="2065" name="Picture 17" descr="_y(x, y)=-1/2\cdot L(x, y-1) + 0 \cdot L(x, y) + 1/2 \cdot L(x, 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788" y="1466194"/>
            <a:ext cx="492442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_x(x, y)=-1/2\cdot L(x-1, y) + 0 \cdot L(x, y) + 1/2 \cdot L(x+1, 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1068162"/>
            <a:ext cx="4857750" cy="2000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1898751"/>
            <a:ext cx="9144000" cy="369332"/>
          </a:xfrm>
          <a:prstGeom prst="rect">
            <a:avLst/>
          </a:prstGeom>
        </p:spPr>
        <p:txBody>
          <a:bodyPr wrap="square">
            <a:spAutoFit/>
          </a:bodyPr>
          <a:lstStyle/>
          <a:p>
            <a:pPr algn="ctr"/>
            <a:r>
              <a:rPr lang="en-US" dirty="0"/>
              <a:t>Corresponding to the application of the following filter masks to the image data:</a:t>
            </a:r>
          </a:p>
        </p:txBody>
      </p:sp>
      <p:pic>
        <p:nvPicPr>
          <p:cNvPr id="2069" name="Picture 21" descr="L_x = \b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263" y="2428024"/>
            <a:ext cx="4181475" cy="6953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3220228"/>
            <a:ext cx="9144000" cy="646331"/>
          </a:xfrm>
          <a:prstGeom prst="rect">
            <a:avLst/>
          </a:prstGeom>
        </p:spPr>
        <p:txBody>
          <a:bodyPr wrap="square">
            <a:spAutoFit/>
          </a:bodyPr>
          <a:lstStyle/>
          <a:p>
            <a:pPr algn="ctr"/>
            <a:r>
              <a:rPr lang="en-US" dirty="0"/>
              <a:t>Given such estimates of first-order image derivatives, the gradient magnitude is then computed as:</a:t>
            </a:r>
          </a:p>
        </p:txBody>
      </p:sp>
      <p:pic>
        <p:nvPicPr>
          <p:cNvPr id="2071" name="Picture 23" descr="\nabla L| = \sqrt{ L_x^2 + L_y^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625" y="4026500"/>
            <a:ext cx="142875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3581400" y="5023506"/>
            <a:ext cx="1981200" cy="279400"/>
          </a:xfrm>
          <a:prstGeom prst="rect">
            <a:avLst/>
          </a:prstGeom>
        </p:spPr>
      </p:pic>
      <p:sp>
        <p:nvSpPr>
          <p:cNvPr id="11" name="Rectangle 10"/>
          <p:cNvSpPr/>
          <p:nvPr/>
        </p:nvSpPr>
        <p:spPr>
          <a:xfrm>
            <a:off x="0" y="4418654"/>
            <a:ext cx="9144000" cy="369332"/>
          </a:xfrm>
          <a:prstGeom prst="rect">
            <a:avLst/>
          </a:prstGeom>
        </p:spPr>
        <p:txBody>
          <a:bodyPr wrap="square">
            <a:spAutoFit/>
          </a:bodyPr>
          <a:lstStyle/>
          <a:p>
            <a:pPr algn="ctr"/>
            <a:r>
              <a:rPr lang="en-US" dirty="0"/>
              <a:t>While the gradient orientation can be estimated as</a:t>
            </a:r>
          </a:p>
        </p:txBody>
      </p:sp>
      <p:sp>
        <p:nvSpPr>
          <p:cNvPr id="12" name="Rectangle 11"/>
          <p:cNvSpPr/>
          <p:nvPr/>
        </p:nvSpPr>
        <p:spPr>
          <a:xfrm>
            <a:off x="0" y="5394324"/>
            <a:ext cx="9144000" cy="1477328"/>
          </a:xfrm>
          <a:prstGeom prst="rect">
            <a:avLst/>
          </a:prstGeom>
        </p:spPr>
        <p:txBody>
          <a:bodyPr wrap="square">
            <a:spAutoFit/>
          </a:bodyPr>
          <a:lstStyle/>
          <a:p>
            <a:pPr algn="ctr"/>
            <a:r>
              <a:rPr lang="en-US" i="1" dirty="0"/>
              <a:t>Once we have computed a measure of edge strength, the next stage is to apply a threshold, to decide whether edges are present or not at an image point. The lower the threshold, the more edges will be detected, and the result will be increasingly susceptible to noise and detecting edges of irrelevant features in the image. Conversely a high threshold may miss subtle edges, or result in fragmented edges.</a:t>
            </a:r>
          </a:p>
        </p:txBody>
      </p:sp>
    </p:spTree>
    <p:extLst>
      <p:ext uri="{BB962C8B-B14F-4D97-AF65-F5344CB8AC3E}">
        <p14:creationId xmlns:p14="http://schemas.microsoft.com/office/powerpoint/2010/main" val="2141657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4A5F97-8C41-47DF-8B51-B5BC74327F4C}"/>
              </a:ext>
            </a:extLst>
          </p:cNvPr>
          <p:cNvSpPr/>
          <p:nvPr/>
        </p:nvSpPr>
        <p:spPr>
          <a:xfrm>
            <a:off x="0" y="3263184"/>
            <a:ext cx="9144000" cy="304800"/>
          </a:xfrm>
          <a:prstGeom prst="rect">
            <a:avLst/>
          </a:prstGeom>
          <a:solidFill>
            <a:schemeClr val="bg2">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Edge Detection </a:t>
            </a:r>
            <a:r>
              <a:rPr lang="en-US" dirty="0" err="1"/>
              <a:t>Jupyter</a:t>
            </a:r>
            <a:r>
              <a:rPr lang="en-US" dirty="0"/>
              <a:t> Example</a:t>
            </a:r>
          </a:p>
        </p:txBody>
      </p:sp>
    </p:spTree>
    <p:extLst>
      <p:ext uri="{BB962C8B-B14F-4D97-AF65-F5344CB8AC3E}">
        <p14:creationId xmlns:p14="http://schemas.microsoft.com/office/powerpoint/2010/main" val="173372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bigdata-madesimple.com/wp-content/uploads/2015/01/ethic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 y="1968500"/>
            <a:ext cx="9140825" cy="284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113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0" y="0"/>
            <a:ext cx="91440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lvl="2" algn="ctr"/>
            <a:r>
              <a:rPr lang="en-US" dirty="0"/>
              <a:t>Corner Detection</a:t>
            </a:r>
          </a:p>
        </p:txBody>
      </p:sp>
      <p:sp>
        <p:nvSpPr>
          <p:cNvPr id="5" name="Rectangle 4"/>
          <p:cNvSpPr/>
          <p:nvPr/>
        </p:nvSpPr>
        <p:spPr>
          <a:xfrm>
            <a:off x="0" y="530460"/>
            <a:ext cx="9144000" cy="3970318"/>
          </a:xfrm>
          <a:prstGeom prst="rect">
            <a:avLst/>
          </a:prstGeom>
        </p:spPr>
        <p:txBody>
          <a:bodyPr wrap="square">
            <a:spAutoFit/>
          </a:bodyPr>
          <a:lstStyle/>
          <a:p>
            <a:pPr algn="ctr"/>
            <a:r>
              <a:rPr lang="en-US" i="1" dirty="0"/>
              <a:t>A corner can be defined as the intersection of two edges. A corner can also be defined as a point for which there are two dominant and different edge directions in a local </a:t>
            </a:r>
            <a:r>
              <a:rPr lang="en-US" i="1" dirty="0" err="1"/>
              <a:t>neighbourhood</a:t>
            </a:r>
            <a:r>
              <a:rPr lang="en-US" i="1" dirty="0"/>
              <a:t> of the point.</a:t>
            </a:r>
          </a:p>
          <a:p>
            <a:pPr algn="ctr"/>
            <a:endParaRPr lang="en-US" i="1" dirty="0"/>
          </a:p>
          <a:p>
            <a:pPr algn="ctr"/>
            <a:r>
              <a:rPr lang="en-US" i="1" dirty="0"/>
              <a:t>Corner detectors are not usually very robust and often require large redundancies introduced to prevent the effect of individual errors from dominating the recognition task.</a:t>
            </a:r>
          </a:p>
          <a:p>
            <a:pPr algn="ctr"/>
            <a:endParaRPr lang="en-US" i="1" dirty="0"/>
          </a:p>
          <a:p>
            <a:pPr algn="ctr"/>
            <a:r>
              <a:rPr lang="en-US" i="1" dirty="0"/>
              <a:t>One determination of the quality of a corner detector is its ability to detect the same corner in multiple similar images, under conditions of different lighting, translation, rotation and other transforms.</a:t>
            </a:r>
          </a:p>
          <a:p>
            <a:pPr algn="ctr"/>
            <a:endParaRPr lang="en-US" i="1" dirty="0"/>
          </a:p>
          <a:p>
            <a:pPr algn="ctr"/>
            <a:r>
              <a:rPr lang="en-US" i="1" dirty="0"/>
              <a:t>A simple approach to corner detection in images is using correlation, but this gets very computationally expensive and suboptimal.</a:t>
            </a:r>
          </a:p>
          <a:p>
            <a:pPr algn="ctr"/>
            <a:endParaRPr lang="en-US" i="1" dirty="0"/>
          </a:p>
        </p:txBody>
      </p:sp>
      <p:pic>
        <p:nvPicPr>
          <p:cNvPr id="6" name="Picture 5"/>
          <p:cNvPicPr>
            <a:picLocks noChangeAspect="1"/>
          </p:cNvPicPr>
          <p:nvPr/>
        </p:nvPicPr>
        <p:blipFill>
          <a:blip r:embed="rId2"/>
          <a:stretch>
            <a:fillRect/>
          </a:stretch>
        </p:blipFill>
        <p:spPr>
          <a:xfrm>
            <a:off x="1024102" y="4500778"/>
            <a:ext cx="2460078" cy="2208387"/>
          </a:xfrm>
          <a:prstGeom prst="rect">
            <a:avLst/>
          </a:prstGeom>
        </p:spPr>
      </p:pic>
      <p:pic>
        <p:nvPicPr>
          <p:cNvPr id="7" name="Picture 6"/>
          <p:cNvPicPr>
            <a:picLocks noChangeAspect="1"/>
          </p:cNvPicPr>
          <p:nvPr/>
        </p:nvPicPr>
        <p:blipFill>
          <a:blip r:embed="rId3"/>
          <a:stretch>
            <a:fillRect/>
          </a:stretch>
        </p:blipFill>
        <p:spPr>
          <a:xfrm>
            <a:off x="6112199" y="4288707"/>
            <a:ext cx="1534072" cy="2199961"/>
          </a:xfrm>
          <a:prstGeom prst="rect">
            <a:avLst/>
          </a:prstGeom>
        </p:spPr>
      </p:pic>
      <p:sp>
        <p:nvSpPr>
          <p:cNvPr id="9" name="Rectangle 8"/>
          <p:cNvSpPr/>
          <p:nvPr/>
        </p:nvSpPr>
        <p:spPr>
          <a:xfrm>
            <a:off x="5433583" y="6488668"/>
            <a:ext cx="2891304" cy="369332"/>
          </a:xfrm>
          <a:prstGeom prst="rect">
            <a:avLst/>
          </a:prstGeom>
        </p:spPr>
        <p:txBody>
          <a:bodyPr wrap="none">
            <a:spAutoFit/>
          </a:bodyPr>
          <a:lstStyle/>
          <a:p>
            <a:r>
              <a:rPr lang="en-US"/>
              <a:t>The </a:t>
            </a:r>
            <a:r>
              <a:rPr lang="en-US" dirty="0" err="1"/>
              <a:t>Förstner</a:t>
            </a:r>
            <a:r>
              <a:rPr lang="en-US" dirty="0"/>
              <a:t> corner detector</a:t>
            </a:r>
          </a:p>
        </p:txBody>
      </p:sp>
    </p:spTree>
    <p:extLst>
      <p:ext uri="{BB962C8B-B14F-4D97-AF65-F5344CB8AC3E}">
        <p14:creationId xmlns:p14="http://schemas.microsoft.com/office/powerpoint/2010/main" val="442677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32477"/>
            <a:ext cx="9144000" cy="646331"/>
          </a:xfrm>
          <a:prstGeom prst="rect">
            <a:avLst/>
          </a:prstGeom>
        </p:spPr>
        <p:txBody>
          <a:bodyPr wrap="square">
            <a:spAutoFit/>
          </a:bodyPr>
          <a:lstStyle/>
          <a:p>
            <a:pPr algn="ctr"/>
            <a:r>
              <a:rPr lang="en-US" i="1" dirty="0"/>
              <a:t>Convolution is an integral that expresses the amount of overlap of one function </a:t>
            </a:r>
            <a:r>
              <a:rPr lang="en-US" b="1" i="1" dirty="0"/>
              <a:t>g</a:t>
            </a:r>
            <a:r>
              <a:rPr lang="en-US" i="1" dirty="0"/>
              <a:t> as it is shifted over another function </a:t>
            </a:r>
            <a:r>
              <a:rPr lang="en-US" b="1" i="1" dirty="0"/>
              <a:t>f</a:t>
            </a:r>
            <a:r>
              <a:rPr lang="en-US" i="1" dirty="0"/>
              <a:t>. </a:t>
            </a:r>
          </a:p>
        </p:txBody>
      </p:sp>
      <p:sp>
        <p:nvSpPr>
          <p:cNvPr id="3" name="Rectangle 2"/>
          <p:cNvSpPr/>
          <p:nvPr/>
        </p:nvSpPr>
        <p:spPr>
          <a:xfrm>
            <a:off x="0" y="0"/>
            <a:ext cx="91440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lvl="2" algn="ctr"/>
            <a:r>
              <a:rPr lang="en-US" dirty="0"/>
              <a:t>Convolution </a:t>
            </a:r>
          </a:p>
        </p:txBody>
      </p:sp>
      <p:pic>
        <p:nvPicPr>
          <p:cNvPr id="7" name="convgaus.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14975" y="3783908"/>
            <a:ext cx="3429000" cy="2238375"/>
          </a:xfrm>
          <a:prstGeom prst="rect">
            <a:avLst/>
          </a:prstGeom>
        </p:spPr>
      </p:pic>
      <p:pic>
        <p:nvPicPr>
          <p:cNvPr id="8" name="convrect.gi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514975" y="1158875"/>
            <a:ext cx="3429000" cy="2238375"/>
          </a:xfrm>
          <a:prstGeom prst="rect">
            <a:avLst/>
          </a:prstGeom>
        </p:spPr>
      </p:pic>
      <p:sp>
        <p:nvSpPr>
          <p:cNvPr id="10" name="Rectangle 9"/>
          <p:cNvSpPr/>
          <p:nvPr/>
        </p:nvSpPr>
        <p:spPr>
          <a:xfrm>
            <a:off x="210457" y="1669774"/>
            <a:ext cx="4572000" cy="3416320"/>
          </a:xfrm>
          <a:prstGeom prst="rect">
            <a:avLst/>
          </a:prstGeom>
        </p:spPr>
        <p:txBody>
          <a:bodyPr>
            <a:spAutoFit/>
          </a:bodyPr>
          <a:lstStyle/>
          <a:p>
            <a:r>
              <a:rPr lang="en-US" dirty="0"/>
              <a:t>The animations graphically illustrate the convolution of two boxcar functions (top) and two Gaussians (bottom). </a:t>
            </a:r>
          </a:p>
          <a:p>
            <a:endParaRPr lang="en-US" dirty="0"/>
          </a:p>
          <a:p>
            <a:r>
              <a:rPr lang="en-US" dirty="0"/>
              <a:t>In the plots, the green curve shows the convolution of the blue and red curves as a function of </a:t>
            </a:r>
            <a:r>
              <a:rPr lang="en-US" b="1" i="1" dirty="0"/>
              <a:t>t</a:t>
            </a:r>
            <a:r>
              <a:rPr lang="en-US" dirty="0"/>
              <a:t>, the position indicated by the vertical green line. </a:t>
            </a:r>
          </a:p>
          <a:p>
            <a:endParaRPr lang="en-US" dirty="0"/>
          </a:p>
          <a:p>
            <a:r>
              <a:rPr lang="en-US" dirty="0"/>
              <a:t>The gray region indicates the product </a:t>
            </a:r>
            <a:r>
              <a:rPr lang="en-US" b="1" i="1" dirty="0"/>
              <a:t>g(</a:t>
            </a:r>
            <a:r>
              <a:rPr lang="el-GR" b="1" i="1" dirty="0"/>
              <a:t>τ</a:t>
            </a:r>
            <a:r>
              <a:rPr lang="en-US" b="1" i="1" dirty="0"/>
              <a:t>)f(t-</a:t>
            </a:r>
            <a:r>
              <a:rPr lang="el-GR" b="1" i="1" dirty="0"/>
              <a:t> τ</a:t>
            </a:r>
            <a:r>
              <a:rPr lang="en-US" b="1" i="1" dirty="0"/>
              <a:t>)</a:t>
            </a:r>
            <a:r>
              <a:rPr lang="en-US" dirty="0"/>
              <a:t> as a function of </a:t>
            </a:r>
            <a:r>
              <a:rPr lang="en-US" b="1" i="1" dirty="0"/>
              <a:t>t</a:t>
            </a:r>
            <a:r>
              <a:rPr lang="en-US" dirty="0"/>
              <a:t>, so its area as a function of t is precisely the convolution. </a:t>
            </a:r>
          </a:p>
        </p:txBody>
      </p:sp>
    </p:spTree>
    <p:extLst>
      <p:ext uri="{BB962C8B-B14F-4D97-AF65-F5344CB8AC3E}">
        <p14:creationId xmlns:p14="http://schemas.microsoft.com/office/powerpoint/2010/main" val="120001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0" fill="hold"/>
                                        <p:tgtEl>
                                          <p:spTgt spid="8"/>
                                        </p:tgtEl>
                                      </p:cBhvr>
                                    </p:cmd>
                                  </p:childTnLst>
                                </p:cTn>
                              </p:par>
                            </p:childTnLst>
                          </p:cTn>
                        </p:par>
                        <p:par>
                          <p:cTn id="7" fill="hold">
                            <p:stCondLst>
                              <p:cond delay="8100"/>
                            </p:stCondLst>
                            <p:childTnLst>
                              <p:par>
                                <p:cTn id="8" presetID="1" presetClass="mediacall" presetSubtype="0" fill="hold" nodeType="afterEffect">
                                  <p:stCondLst>
                                    <p:cond delay="0"/>
                                  </p:stCondLst>
                                  <p:childTnLst>
                                    <p:cmd type="call" cmd="playFrom(0.0)">
                                      <p:cBhvr>
                                        <p:cTn id="9" dur="8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vol="80000">
                <p:cTn id="16" repeatCount="indefinite"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32477"/>
            <a:ext cx="9144000" cy="1477328"/>
          </a:xfrm>
          <a:prstGeom prst="rect">
            <a:avLst/>
          </a:prstGeom>
        </p:spPr>
        <p:txBody>
          <a:bodyPr wrap="square">
            <a:spAutoFit/>
          </a:bodyPr>
          <a:lstStyle/>
          <a:p>
            <a:pPr algn="ctr"/>
            <a:r>
              <a:rPr lang="en-US" i="1" dirty="0"/>
              <a:t>Blob detection is aimed at detecting regions in a digital image that differ in properties, such as brightness or color, compared to surrounding regions.</a:t>
            </a:r>
          </a:p>
          <a:p>
            <a:pPr algn="ctr"/>
            <a:endParaRPr lang="en-US" i="1" dirty="0"/>
          </a:p>
          <a:p>
            <a:pPr algn="ctr"/>
            <a:r>
              <a:rPr lang="en-US" i="1" dirty="0"/>
              <a:t>A blob is a region of an image in which some properties are constant or approximately constant; all the points in a blob can be considered in some sense to be similar to each other.</a:t>
            </a:r>
          </a:p>
        </p:txBody>
      </p:sp>
      <p:sp>
        <p:nvSpPr>
          <p:cNvPr id="3" name="Rectangle 2"/>
          <p:cNvSpPr/>
          <p:nvPr/>
        </p:nvSpPr>
        <p:spPr>
          <a:xfrm>
            <a:off x="0" y="0"/>
            <a:ext cx="91440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lvl="2" algn="ctr"/>
            <a:r>
              <a:rPr lang="en-US"/>
              <a:t>Blob Detection</a:t>
            </a:r>
            <a:endParaRPr lang="en-US" dirty="0"/>
          </a:p>
        </p:txBody>
      </p:sp>
      <p:pic>
        <p:nvPicPr>
          <p:cNvPr id="4" name="Picture 3"/>
          <p:cNvPicPr>
            <a:picLocks noChangeAspect="1"/>
          </p:cNvPicPr>
          <p:nvPr/>
        </p:nvPicPr>
        <p:blipFill>
          <a:blip r:embed="rId2"/>
          <a:stretch>
            <a:fillRect/>
          </a:stretch>
        </p:blipFill>
        <p:spPr>
          <a:xfrm>
            <a:off x="491359" y="2337030"/>
            <a:ext cx="3810000" cy="3810000"/>
          </a:xfrm>
          <a:prstGeom prst="rect">
            <a:avLst/>
          </a:prstGeom>
        </p:spPr>
      </p:pic>
      <p:sp>
        <p:nvSpPr>
          <p:cNvPr id="5" name="Rectangle 4"/>
          <p:cNvSpPr/>
          <p:nvPr/>
        </p:nvSpPr>
        <p:spPr>
          <a:xfrm>
            <a:off x="5246316" y="1967698"/>
            <a:ext cx="3233578" cy="369332"/>
          </a:xfrm>
          <a:prstGeom prst="rect">
            <a:avLst/>
          </a:prstGeom>
        </p:spPr>
        <p:txBody>
          <a:bodyPr wrap="none">
            <a:spAutoFit/>
          </a:bodyPr>
          <a:lstStyle/>
          <a:p>
            <a:r>
              <a:rPr lang="en-US" dirty="0"/>
              <a:t> </a:t>
            </a:r>
            <a:r>
              <a:rPr lang="en-US" b="1" dirty="0"/>
              <a:t>Laplacian of the Gaussian (</a:t>
            </a:r>
            <a:r>
              <a:rPr lang="en-US" b="1" dirty="0" err="1"/>
              <a:t>LoG</a:t>
            </a:r>
            <a:r>
              <a:rPr lang="en-US" b="1" dirty="0"/>
              <a:t>)</a:t>
            </a:r>
          </a:p>
        </p:txBody>
      </p:sp>
      <p:sp>
        <p:nvSpPr>
          <p:cNvPr id="7" name="TextBox 6"/>
          <p:cNvSpPr txBox="1"/>
          <p:nvPr/>
        </p:nvSpPr>
        <p:spPr>
          <a:xfrm>
            <a:off x="4572000" y="2394923"/>
            <a:ext cx="4571999" cy="646331"/>
          </a:xfrm>
          <a:prstGeom prst="rect">
            <a:avLst/>
          </a:prstGeom>
          <a:noFill/>
        </p:spPr>
        <p:txBody>
          <a:bodyPr wrap="square" rtlCol="0">
            <a:spAutoFit/>
          </a:bodyPr>
          <a:lstStyle/>
          <a:p>
            <a:r>
              <a:rPr lang="en-US" dirty="0"/>
              <a:t>A given image is convolved with a Gauss kernel at a given scale </a:t>
            </a:r>
            <a:r>
              <a:rPr lang="en-US" i="1" dirty="0"/>
              <a:t>t</a:t>
            </a:r>
            <a:endParaRPr lang="en-US" dirty="0"/>
          </a:p>
        </p:txBody>
      </p:sp>
      <p:pic>
        <p:nvPicPr>
          <p:cNvPr id="8" name="Picture 7"/>
          <p:cNvPicPr>
            <a:picLocks noChangeAspect="1"/>
          </p:cNvPicPr>
          <p:nvPr/>
        </p:nvPicPr>
        <p:blipFill>
          <a:blip r:embed="rId3"/>
          <a:stretch>
            <a:fillRect/>
          </a:stretch>
        </p:blipFill>
        <p:spPr>
          <a:xfrm>
            <a:off x="5246316" y="3041254"/>
            <a:ext cx="3200400" cy="266700"/>
          </a:xfrm>
          <a:prstGeom prst="rect">
            <a:avLst/>
          </a:prstGeom>
        </p:spPr>
      </p:pic>
      <p:sp>
        <p:nvSpPr>
          <p:cNvPr id="9" name="TextBox 8"/>
          <p:cNvSpPr txBox="1"/>
          <p:nvPr/>
        </p:nvSpPr>
        <p:spPr>
          <a:xfrm>
            <a:off x="4932867" y="3526372"/>
            <a:ext cx="3853427" cy="369332"/>
          </a:xfrm>
          <a:prstGeom prst="rect">
            <a:avLst/>
          </a:prstGeom>
          <a:noFill/>
        </p:spPr>
        <p:txBody>
          <a:bodyPr wrap="none" rtlCol="0">
            <a:spAutoFit/>
          </a:bodyPr>
          <a:lstStyle/>
          <a:p>
            <a:r>
              <a:rPr lang="en-US" dirty="0"/>
              <a:t>The result of </a:t>
            </a:r>
            <a:r>
              <a:rPr lang="en-US"/>
              <a:t>Laplacian operator is then</a:t>
            </a:r>
          </a:p>
        </p:txBody>
      </p:sp>
      <p:pic>
        <p:nvPicPr>
          <p:cNvPr id="10" name="Picture 9"/>
          <p:cNvPicPr>
            <a:picLocks noChangeAspect="1"/>
          </p:cNvPicPr>
          <p:nvPr/>
        </p:nvPicPr>
        <p:blipFill>
          <a:blip r:embed="rId4"/>
          <a:stretch>
            <a:fillRect/>
          </a:stretch>
        </p:blipFill>
        <p:spPr>
          <a:xfrm>
            <a:off x="5932480" y="3895704"/>
            <a:ext cx="1854200" cy="304800"/>
          </a:xfrm>
          <a:prstGeom prst="rect">
            <a:avLst/>
          </a:prstGeom>
        </p:spPr>
      </p:pic>
      <p:sp>
        <p:nvSpPr>
          <p:cNvPr id="11" name="Rectangle 10"/>
          <p:cNvSpPr/>
          <p:nvPr/>
        </p:nvSpPr>
        <p:spPr>
          <a:xfrm>
            <a:off x="4932867" y="4246670"/>
            <a:ext cx="4211133" cy="646331"/>
          </a:xfrm>
          <a:prstGeom prst="rect">
            <a:avLst/>
          </a:prstGeom>
        </p:spPr>
        <p:txBody>
          <a:bodyPr wrap="square">
            <a:spAutoFit/>
          </a:bodyPr>
          <a:lstStyle/>
          <a:p>
            <a:pPr algn="ctr"/>
            <a:r>
              <a:rPr lang="en-US" dirty="0"/>
              <a:t>which usually results in strong positive responses for dark blobs of radius</a:t>
            </a:r>
          </a:p>
        </p:txBody>
      </p:sp>
      <p:pic>
        <p:nvPicPr>
          <p:cNvPr id="12" name="Picture 11"/>
          <p:cNvPicPr>
            <a:picLocks noChangeAspect="1"/>
          </p:cNvPicPr>
          <p:nvPr/>
        </p:nvPicPr>
        <p:blipFill>
          <a:blip r:embed="rId5"/>
          <a:stretch>
            <a:fillRect/>
          </a:stretch>
        </p:blipFill>
        <p:spPr>
          <a:xfrm>
            <a:off x="6421430" y="4998027"/>
            <a:ext cx="876300" cy="266700"/>
          </a:xfrm>
          <a:prstGeom prst="rect">
            <a:avLst/>
          </a:prstGeom>
        </p:spPr>
      </p:pic>
      <p:sp>
        <p:nvSpPr>
          <p:cNvPr id="13" name="Rectangle 12"/>
          <p:cNvSpPr/>
          <p:nvPr/>
        </p:nvSpPr>
        <p:spPr>
          <a:xfrm>
            <a:off x="4573580" y="5369753"/>
            <a:ext cx="4572000" cy="646331"/>
          </a:xfrm>
          <a:prstGeom prst="rect">
            <a:avLst/>
          </a:prstGeom>
        </p:spPr>
        <p:txBody>
          <a:bodyPr>
            <a:spAutoFit/>
          </a:bodyPr>
          <a:lstStyle/>
          <a:p>
            <a:pPr algn="ctr"/>
            <a:r>
              <a:rPr lang="en-US" dirty="0"/>
              <a:t>and strong negative responses for bright blobs of similar size.</a:t>
            </a:r>
          </a:p>
        </p:txBody>
      </p:sp>
    </p:spTree>
    <p:extLst>
      <p:ext uri="{BB962C8B-B14F-4D97-AF65-F5344CB8AC3E}">
        <p14:creationId xmlns:p14="http://schemas.microsoft.com/office/powerpoint/2010/main" val="1344853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4A5F97-8C41-47DF-8B51-B5BC74327F4C}"/>
              </a:ext>
            </a:extLst>
          </p:cNvPr>
          <p:cNvSpPr/>
          <p:nvPr/>
        </p:nvSpPr>
        <p:spPr>
          <a:xfrm>
            <a:off x="0" y="3263184"/>
            <a:ext cx="9144000" cy="304800"/>
          </a:xfrm>
          <a:prstGeom prst="rect">
            <a:avLst/>
          </a:prstGeom>
          <a:solidFill>
            <a:schemeClr val="bg2">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Feature Detection </a:t>
            </a:r>
            <a:r>
              <a:rPr lang="en-US" dirty="0" err="1"/>
              <a:t>Jupyter</a:t>
            </a:r>
            <a:r>
              <a:rPr lang="en-US" dirty="0"/>
              <a:t> Example</a:t>
            </a:r>
          </a:p>
        </p:txBody>
      </p:sp>
    </p:spTree>
    <p:extLst>
      <p:ext uri="{BB962C8B-B14F-4D97-AF65-F5344CB8AC3E}">
        <p14:creationId xmlns:p14="http://schemas.microsoft.com/office/powerpoint/2010/main" val="2922539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lvl="2" algn="ctr"/>
            <a:r>
              <a:rPr lang="en-US" dirty="0"/>
              <a:t>Blob Detection Example, Putting it together</a:t>
            </a:r>
          </a:p>
        </p:txBody>
      </p:sp>
      <p:sp>
        <p:nvSpPr>
          <p:cNvPr id="3" name="Rectangle 2"/>
          <p:cNvSpPr/>
          <p:nvPr/>
        </p:nvSpPr>
        <p:spPr>
          <a:xfrm>
            <a:off x="0" y="417998"/>
            <a:ext cx="9144000" cy="1477328"/>
          </a:xfrm>
          <a:prstGeom prst="rect">
            <a:avLst/>
          </a:prstGeom>
        </p:spPr>
        <p:txBody>
          <a:bodyPr wrap="square">
            <a:spAutoFit/>
          </a:bodyPr>
          <a:lstStyle/>
          <a:p>
            <a:pPr algn="ctr"/>
            <a:r>
              <a:rPr lang="en-US" i="1" dirty="0"/>
              <a:t>A main problem when applying this operator is that the operator response is strongly dependent on the relationship between the size of the blob structures and the size of the Gaussian kernel used for pre-smoothing. </a:t>
            </a:r>
          </a:p>
          <a:p>
            <a:pPr algn="ctr"/>
            <a:r>
              <a:rPr lang="en-US" i="1" dirty="0"/>
              <a:t>In order to automatically capture blobs of different (unknown) size in the image domain, a multi-scale approach is therefore necessary.</a:t>
            </a:r>
          </a:p>
        </p:txBody>
      </p:sp>
      <p:pic>
        <p:nvPicPr>
          <p:cNvPr id="4" name="Picture 5" descr="V:\Layered Ferroelectrics\TOC_graphic.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167" t="14445" r="28958" b="29722"/>
          <a:stretch/>
        </p:blipFill>
        <p:spPr bwMode="auto">
          <a:xfrm>
            <a:off x="467072" y="2174174"/>
            <a:ext cx="3769426" cy="3769426"/>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124" y="1828800"/>
            <a:ext cx="6083794" cy="456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040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lvl="2" algn="ctr"/>
            <a:r>
              <a:rPr lang="en-US" dirty="0"/>
              <a:t>Blob Detection Example, Putting it together</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274279"/>
            <a:ext cx="4168140" cy="3124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905" y="304800"/>
            <a:ext cx="4168140" cy="3124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96" y="3390900"/>
            <a:ext cx="4572001" cy="342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0"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l="21514" t="7160" r="17841" b="10024"/>
          <a:stretch/>
        </p:blipFill>
        <p:spPr bwMode="auto">
          <a:xfrm>
            <a:off x="6553200" y="3683248"/>
            <a:ext cx="2497067" cy="255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2668905" y="3435598"/>
            <a:ext cx="4582166" cy="3434575"/>
            <a:chOff x="4564380" y="3390900"/>
            <a:chExt cx="4582166" cy="3434575"/>
          </a:xfrm>
        </p:grpSpPr>
        <p:pic>
          <p:nvPicPr>
            <p:cNvPr id="1843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4380" y="3390900"/>
              <a:ext cx="4582166" cy="343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562600" y="3638550"/>
              <a:ext cx="600075" cy="571500"/>
            </a:xfrm>
            <a:prstGeom prst="rect">
              <a:avLst/>
            </a:prstGeom>
            <a:noFill/>
            <a:ln w="381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cxnSp>
        <p:nvCxnSpPr>
          <p:cNvPr id="8" name="Elbow Connector 7"/>
          <p:cNvCxnSpPr>
            <a:stCxn id="5" idx="0"/>
            <a:endCxn id="18440" idx="0"/>
          </p:cNvCxnSpPr>
          <p:nvPr/>
        </p:nvCxnSpPr>
        <p:spPr>
          <a:xfrm rot="5400000" flipH="1" flipV="1">
            <a:off x="5884448" y="1765963"/>
            <a:ext cx="12700" cy="3834571"/>
          </a:xfrm>
          <a:prstGeom prst="bentConnector3">
            <a:avLst>
              <a:gd name="adj1" fmla="val 180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374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lvl="2" algn="ctr"/>
            <a:r>
              <a:rPr lang="en-US" dirty="0"/>
              <a:t>Hough Transform </a:t>
            </a:r>
          </a:p>
        </p:txBody>
      </p:sp>
      <p:sp>
        <p:nvSpPr>
          <p:cNvPr id="3" name="Rectangle 2"/>
          <p:cNvSpPr/>
          <p:nvPr/>
        </p:nvSpPr>
        <p:spPr>
          <a:xfrm>
            <a:off x="0" y="395581"/>
            <a:ext cx="9144000" cy="2031325"/>
          </a:xfrm>
          <a:prstGeom prst="rect">
            <a:avLst/>
          </a:prstGeom>
        </p:spPr>
        <p:txBody>
          <a:bodyPr wrap="square">
            <a:spAutoFit/>
          </a:bodyPr>
          <a:lstStyle/>
          <a:p>
            <a:pPr algn="ctr"/>
            <a:r>
              <a:rPr lang="en-US" i="1" dirty="0"/>
              <a:t>The purpose of the technique is to find imperfect instances of objects within a certain class of shapes by a voting procedure.</a:t>
            </a:r>
          </a:p>
          <a:p>
            <a:pPr algn="ctr"/>
            <a:endParaRPr lang="en-US" i="1" dirty="0"/>
          </a:p>
          <a:p>
            <a:pPr algn="ctr"/>
            <a:r>
              <a:rPr lang="en-US" i="1" dirty="0"/>
              <a:t>The simplest case of Hough transform is detecting straight lines.</a:t>
            </a:r>
          </a:p>
          <a:p>
            <a:pPr algn="ctr"/>
            <a:endParaRPr lang="en-US" i="1" dirty="0"/>
          </a:p>
          <a:p>
            <a:pPr algn="ctr"/>
            <a:r>
              <a:rPr lang="en-US" i="1" dirty="0"/>
              <a:t>The linear Hough transform algorithm uses a two-dimensional array, called an accumulator, to detect the existence of a line described by:</a:t>
            </a:r>
          </a:p>
        </p:txBody>
      </p:sp>
      <p:pic>
        <p:nvPicPr>
          <p:cNvPr id="4" name="Picture 3"/>
          <p:cNvPicPr>
            <a:picLocks noChangeAspect="1"/>
          </p:cNvPicPr>
          <p:nvPr/>
        </p:nvPicPr>
        <p:blipFill>
          <a:blip r:embed="rId2"/>
          <a:stretch>
            <a:fillRect/>
          </a:stretch>
        </p:blipFill>
        <p:spPr>
          <a:xfrm>
            <a:off x="3536950" y="2608174"/>
            <a:ext cx="2070100" cy="228600"/>
          </a:xfrm>
          <a:prstGeom prst="rect">
            <a:avLst/>
          </a:prstGeom>
        </p:spPr>
      </p:pic>
      <p:sp>
        <p:nvSpPr>
          <p:cNvPr id="5" name="Rectangle 4"/>
          <p:cNvSpPr/>
          <p:nvPr/>
        </p:nvSpPr>
        <p:spPr>
          <a:xfrm>
            <a:off x="0" y="3018042"/>
            <a:ext cx="9144000" cy="2308324"/>
          </a:xfrm>
          <a:prstGeom prst="rect">
            <a:avLst/>
          </a:prstGeom>
        </p:spPr>
        <p:txBody>
          <a:bodyPr wrap="square">
            <a:spAutoFit/>
          </a:bodyPr>
          <a:lstStyle/>
          <a:p>
            <a:pPr algn="ctr"/>
            <a:r>
              <a:rPr lang="en-US" i="1" dirty="0"/>
              <a:t>The final result of the linear Hough transform is a two-dimensional array. One dimension of this matrix is the quantized angle </a:t>
            </a:r>
            <a:r>
              <a:rPr lang="en-US" i="1" dirty="0" err="1"/>
              <a:t>θ</a:t>
            </a:r>
            <a:r>
              <a:rPr lang="en-US" i="1" dirty="0"/>
              <a:t> and the other dimension is the quantized distance r. </a:t>
            </a:r>
          </a:p>
          <a:p>
            <a:pPr algn="ctr"/>
            <a:endParaRPr lang="en-US" i="1" dirty="0"/>
          </a:p>
          <a:p>
            <a:pPr algn="ctr"/>
            <a:r>
              <a:rPr lang="en-US" i="1" dirty="0"/>
              <a:t>Each element of the matrix has a value equal to the sum of the points or pixels that are positioned on the line represented by quantized parameters (r, </a:t>
            </a:r>
            <a:r>
              <a:rPr lang="en-US" i="1" dirty="0" err="1"/>
              <a:t>θ</a:t>
            </a:r>
            <a:r>
              <a:rPr lang="en-US" i="1" dirty="0"/>
              <a:t>). </a:t>
            </a:r>
          </a:p>
          <a:p>
            <a:pPr algn="ctr"/>
            <a:endParaRPr lang="en-US" i="1" dirty="0"/>
          </a:p>
          <a:p>
            <a:pPr algn="ctr"/>
            <a:r>
              <a:rPr lang="en-US" i="1" dirty="0"/>
              <a:t>So the element with the highest value indicates the straight line that is most represented in the input image.</a:t>
            </a:r>
          </a:p>
        </p:txBody>
      </p:sp>
    </p:spTree>
    <p:extLst>
      <p:ext uri="{BB962C8B-B14F-4D97-AF65-F5344CB8AC3E}">
        <p14:creationId xmlns:p14="http://schemas.microsoft.com/office/powerpoint/2010/main" val="1912166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lvl="2" algn="ctr"/>
            <a:r>
              <a:rPr lang="en-US" dirty="0"/>
              <a:t>Hough Transform </a:t>
            </a:r>
          </a:p>
        </p:txBody>
      </p:sp>
      <p:pic>
        <p:nvPicPr>
          <p:cNvPr id="3" name="Picture 2"/>
          <p:cNvPicPr>
            <a:picLocks noChangeAspect="1"/>
          </p:cNvPicPr>
          <p:nvPr/>
        </p:nvPicPr>
        <p:blipFill>
          <a:blip r:embed="rId2"/>
          <a:stretch>
            <a:fillRect/>
          </a:stretch>
        </p:blipFill>
        <p:spPr>
          <a:xfrm>
            <a:off x="0" y="510536"/>
            <a:ext cx="9144000" cy="4674870"/>
          </a:xfrm>
          <a:prstGeom prst="rect">
            <a:avLst/>
          </a:prstGeom>
        </p:spPr>
      </p:pic>
      <p:sp>
        <p:nvSpPr>
          <p:cNvPr id="4" name="Rectangle 3"/>
          <p:cNvSpPr/>
          <p:nvPr/>
        </p:nvSpPr>
        <p:spPr>
          <a:xfrm>
            <a:off x="0" y="5579627"/>
            <a:ext cx="9144000" cy="1200329"/>
          </a:xfrm>
          <a:prstGeom prst="rect">
            <a:avLst/>
          </a:prstGeom>
        </p:spPr>
        <p:txBody>
          <a:bodyPr wrap="square">
            <a:spAutoFit/>
          </a:bodyPr>
          <a:lstStyle/>
          <a:p>
            <a:pPr algn="ctr"/>
            <a:r>
              <a:rPr lang="en-US" i="1" dirty="0"/>
              <a:t>The results of this transform were stored in a matrix. Cell value represents the number of curves through any point. Higher cell values are rendered brighter. The two distinctly bright spots are the Hough parameters of the two lines. From these spots' positions, angle and distance from image center of the two lines in the input image can be determined</a:t>
            </a:r>
          </a:p>
        </p:txBody>
      </p:sp>
    </p:spTree>
    <p:extLst>
      <p:ext uri="{BB962C8B-B14F-4D97-AF65-F5344CB8AC3E}">
        <p14:creationId xmlns:p14="http://schemas.microsoft.com/office/powerpoint/2010/main" val="695705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lvl="2" algn="ctr"/>
            <a:r>
              <a:rPr lang="en-US" dirty="0"/>
              <a:t>Hough Transform Examples </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4" y="304800"/>
            <a:ext cx="42386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4800"/>
            <a:ext cx="42386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21" y="3360420"/>
            <a:ext cx="4644620" cy="348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8" y="3360420"/>
            <a:ext cx="42386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969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4A5F97-8C41-47DF-8B51-B5BC74327F4C}"/>
              </a:ext>
            </a:extLst>
          </p:cNvPr>
          <p:cNvSpPr/>
          <p:nvPr/>
        </p:nvSpPr>
        <p:spPr>
          <a:xfrm>
            <a:off x="0" y="3263184"/>
            <a:ext cx="9144000" cy="304800"/>
          </a:xfrm>
          <a:prstGeom prst="rect">
            <a:avLst/>
          </a:prstGeom>
          <a:solidFill>
            <a:schemeClr val="bg2">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Hough Transform </a:t>
            </a:r>
            <a:r>
              <a:rPr lang="en-US" dirty="0" err="1"/>
              <a:t>Jupyter</a:t>
            </a:r>
            <a:r>
              <a:rPr lang="en-US" dirty="0"/>
              <a:t> Example</a:t>
            </a:r>
          </a:p>
        </p:txBody>
      </p:sp>
    </p:spTree>
    <p:extLst>
      <p:ext uri="{BB962C8B-B14F-4D97-AF65-F5344CB8AC3E}">
        <p14:creationId xmlns:p14="http://schemas.microsoft.com/office/powerpoint/2010/main" val="1909798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Outline</a:t>
            </a:r>
          </a:p>
        </p:txBody>
      </p:sp>
      <p:sp>
        <p:nvSpPr>
          <p:cNvPr id="7" name="TextBox 6"/>
          <p:cNvSpPr txBox="1"/>
          <p:nvPr/>
        </p:nvSpPr>
        <p:spPr>
          <a:xfrm>
            <a:off x="200025" y="590133"/>
            <a:ext cx="4207627" cy="5601533"/>
          </a:xfrm>
          <a:prstGeom prst="rect">
            <a:avLst/>
          </a:prstGeom>
          <a:noFill/>
        </p:spPr>
        <p:txBody>
          <a:bodyPr wrap="none" rtlCol="0">
            <a:spAutoFit/>
          </a:bodyPr>
          <a:lstStyle/>
          <a:p>
            <a:pPr marL="285750" indent="-285750">
              <a:buFont typeface="Arial" panose="020B0604020202020204" pitchFamily="34" charset="0"/>
              <a:buChar char="•"/>
            </a:pPr>
            <a:endParaRPr lang="en-US" sz="3200" b="1" dirty="0"/>
          </a:p>
          <a:p>
            <a:pPr marL="742950" lvl="1" indent="-285750">
              <a:buFont typeface="Arial" panose="020B0604020202020204" pitchFamily="34" charset="0"/>
              <a:buChar char="•"/>
            </a:pPr>
            <a:r>
              <a:rPr lang="en-US" sz="2400" b="1" dirty="0"/>
              <a:t>Normalization/Whitening</a:t>
            </a:r>
          </a:p>
          <a:p>
            <a:pPr marL="1200150" lvl="2" indent="-285750">
              <a:buFont typeface="Arial" panose="020B0604020202020204" pitchFamily="34" charset="0"/>
              <a:buChar char="•"/>
            </a:pPr>
            <a:r>
              <a:rPr lang="en-US" dirty="0"/>
              <a:t>Standardization </a:t>
            </a:r>
          </a:p>
          <a:p>
            <a:pPr marL="1200150" lvl="2" indent="-285750">
              <a:buFont typeface="Arial" panose="020B0604020202020204" pitchFamily="34" charset="0"/>
              <a:buChar char="•"/>
            </a:pPr>
            <a:r>
              <a:rPr lang="en-US" dirty="0"/>
              <a:t>Normalization</a:t>
            </a:r>
          </a:p>
          <a:p>
            <a:pPr marL="1200150" lvl="2" indent="-285750">
              <a:buFont typeface="Arial" panose="020B0604020202020204" pitchFamily="34" charset="0"/>
              <a:buChar char="•"/>
            </a:pPr>
            <a:r>
              <a:rPr lang="en-US" dirty="0"/>
              <a:t>Whitening</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Feature Detection</a:t>
            </a:r>
          </a:p>
          <a:p>
            <a:pPr marL="1200150" lvl="2" indent="-285750">
              <a:buFont typeface="Arial" panose="020B0604020202020204" pitchFamily="34" charset="0"/>
              <a:buChar char="•"/>
            </a:pPr>
            <a:r>
              <a:rPr lang="en-US" dirty="0"/>
              <a:t>Edge/Corner Detection</a:t>
            </a:r>
          </a:p>
          <a:p>
            <a:pPr marL="1200150" lvl="2" indent="-285750">
              <a:buFont typeface="Arial" panose="020B0604020202020204" pitchFamily="34" charset="0"/>
              <a:buChar char="•"/>
            </a:pPr>
            <a:r>
              <a:rPr lang="en-US" dirty="0"/>
              <a:t>Blob Detection</a:t>
            </a:r>
          </a:p>
          <a:p>
            <a:pPr marL="1200150" lvl="2" indent="-285750">
              <a:buFont typeface="Arial" panose="020B0604020202020204" pitchFamily="34" charset="0"/>
              <a:buChar char="•"/>
            </a:pPr>
            <a:r>
              <a:rPr lang="en-US" dirty="0"/>
              <a:t>Hough Transform</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Feature Detection 2.0</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sz="2400" b="1" dirty="0"/>
          </a:p>
          <a:p>
            <a:pPr marL="742950" lvl="1" indent="-285750">
              <a:buFont typeface="Arial" panose="020B0604020202020204" pitchFamily="34" charset="0"/>
              <a:buChar char="•"/>
            </a:pPr>
            <a:endParaRPr lang="en-US" sz="2400" b="1" dirty="0"/>
          </a:p>
          <a:p>
            <a:endParaRPr lang="en-US" sz="3200" b="1" dirty="0"/>
          </a:p>
        </p:txBody>
      </p:sp>
      <p:pic>
        <p:nvPicPr>
          <p:cNvPr id="4" name="Picture 2" descr="http://andrewgelman.com/wp-content/uploads/2011/12/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3924" y="1790944"/>
            <a:ext cx="4257675" cy="3199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3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2" algn="ctr"/>
            <a:r>
              <a:rPr lang="en-US" dirty="0"/>
              <a:t>Feature Detection 2.0</a:t>
            </a:r>
          </a:p>
        </p:txBody>
      </p:sp>
      <p:sp>
        <p:nvSpPr>
          <p:cNvPr id="4" name="Rectangle 3"/>
          <p:cNvSpPr/>
          <p:nvPr/>
        </p:nvSpPr>
        <p:spPr>
          <a:xfrm>
            <a:off x="0" y="1405741"/>
            <a:ext cx="9144000" cy="3970318"/>
          </a:xfrm>
          <a:prstGeom prst="rect">
            <a:avLst/>
          </a:prstGeom>
        </p:spPr>
        <p:txBody>
          <a:bodyPr wrap="square">
            <a:spAutoFit/>
          </a:bodyPr>
          <a:lstStyle/>
          <a:p>
            <a:pPr algn="ctr"/>
            <a:r>
              <a:rPr lang="en-US" i="1" dirty="0"/>
              <a:t>Everyone’s data is special, and sometimes a cookie cutter example doesn’t work</a:t>
            </a:r>
          </a:p>
          <a:p>
            <a:pPr algn="ctr"/>
            <a:endParaRPr lang="en-US" i="1" dirty="0"/>
          </a:p>
          <a:p>
            <a:pPr algn="ctr"/>
            <a:r>
              <a:rPr lang="en-US" b="1" dirty="0"/>
              <a:t>Q: </a:t>
            </a:r>
            <a:r>
              <a:rPr lang="en-US" i="1" dirty="0"/>
              <a:t>What to do when you want to compare features </a:t>
            </a:r>
            <a:r>
              <a:rPr lang="en-US" i="1" u="sng" dirty="0"/>
              <a:t>within</a:t>
            </a:r>
            <a:r>
              <a:rPr lang="en-US" i="1" dirty="0"/>
              <a:t> the data?</a:t>
            </a:r>
          </a:p>
          <a:p>
            <a:pPr algn="ctr"/>
            <a:r>
              <a:rPr lang="en-US" b="1" dirty="0"/>
              <a:t>A:</a:t>
            </a:r>
            <a:r>
              <a:rPr lang="en-US" i="1" dirty="0"/>
              <a:t> Make patches, and compare those!</a:t>
            </a:r>
            <a:endParaRPr lang="en-US" b="1" dirty="0"/>
          </a:p>
          <a:p>
            <a:pPr algn="ctr"/>
            <a:endParaRPr lang="en-US" i="1" u="sng" dirty="0"/>
          </a:p>
          <a:p>
            <a:pPr algn="ctr"/>
            <a:r>
              <a:rPr lang="en-US" i="1" dirty="0"/>
              <a:t>Breaking the data into regions allows more flexibility in:</a:t>
            </a:r>
          </a:p>
          <a:p>
            <a:pPr algn="ctr"/>
            <a:endParaRPr lang="en-US" i="1" dirty="0"/>
          </a:p>
          <a:p>
            <a:pPr marL="285750" indent="-285750" algn="ctr">
              <a:buFont typeface="Arial" panose="020B0604020202020204" pitchFamily="34" charset="0"/>
              <a:buChar char="•"/>
            </a:pPr>
            <a:r>
              <a:rPr lang="en-US" i="1" dirty="0"/>
              <a:t>Object Tracking</a:t>
            </a:r>
          </a:p>
          <a:p>
            <a:pPr marL="285750" indent="-285750" algn="ctr">
              <a:buFont typeface="Arial" panose="020B0604020202020204" pitchFamily="34" charset="0"/>
              <a:buChar char="•"/>
            </a:pPr>
            <a:endParaRPr lang="en-US" i="1" dirty="0"/>
          </a:p>
          <a:p>
            <a:pPr marL="285750" indent="-285750" algn="ctr">
              <a:buFont typeface="Arial" panose="020B0604020202020204" pitchFamily="34" charset="0"/>
              <a:buChar char="•"/>
            </a:pPr>
            <a:r>
              <a:rPr lang="en-US" i="1" dirty="0"/>
              <a:t>Compute Distribution</a:t>
            </a:r>
          </a:p>
          <a:p>
            <a:pPr marL="285750" indent="-285750" algn="ctr">
              <a:buFont typeface="Arial" panose="020B0604020202020204" pitchFamily="34" charset="0"/>
              <a:buChar char="•"/>
            </a:pPr>
            <a:endParaRPr lang="en-US" i="1" dirty="0"/>
          </a:p>
          <a:p>
            <a:pPr marL="285750" indent="-285750" algn="ctr">
              <a:buFont typeface="Arial" panose="020B0604020202020204" pitchFamily="34" charset="0"/>
              <a:buChar char="•"/>
            </a:pPr>
            <a:r>
              <a:rPr lang="en-US" i="1" dirty="0"/>
              <a:t>Challenging Data</a:t>
            </a:r>
          </a:p>
          <a:p>
            <a:pPr marL="285750" indent="-285750" algn="ctr">
              <a:buFont typeface="Arial" panose="020B0604020202020204" pitchFamily="34" charset="0"/>
              <a:buChar char="•"/>
            </a:pPr>
            <a:endParaRPr lang="en-US" i="1" dirty="0"/>
          </a:p>
          <a:p>
            <a:pPr marL="285750" indent="-285750" algn="ctr">
              <a:buFont typeface="Arial" panose="020B0604020202020204" pitchFamily="34" charset="0"/>
              <a:buChar char="•"/>
            </a:pPr>
            <a:r>
              <a:rPr lang="en-US" i="1" dirty="0"/>
              <a:t>Creates a modular testing environment</a:t>
            </a:r>
          </a:p>
        </p:txBody>
      </p:sp>
    </p:spTree>
    <p:extLst>
      <p:ext uri="{BB962C8B-B14F-4D97-AF65-F5344CB8AC3E}">
        <p14:creationId xmlns:p14="http://schemas.microsoft.com/office/powerpoint/2010/main" val="476127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2" algn="ctr"/>
            <a:r>
              <a:rPr lang="en-US" dirty="0"/>
              <a:t>Feature Detection 2.0</a:t>
            </a:r>
          </a:p>
        </p:txBody>
      </p:sp>
      <p:pic>
        <p:nvPicPr>
          <p:cNvPr id="15362" name="Picture 2" descr="https://commonfund.nih.gov/sites/default/files/Cell%20Division%20Stages%20of%20Mitosis%20-4814049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4" y="519638"/>
            <a:ext cx="4149725" cy="27664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commonfund.nih.gov/sites/default/files/Cell%20Division%20Stages%20of%20Mitosis%20-4814049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624" y="519639"/>
            <a:ext cx="4149725" cy="27664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5362575" y="519639"/>
            <a:ext cx="9525" cy="27664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00750" y="519638"/>
            <a:ext cx="9525" cy="27664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72250" y="519638"/>
            <a:ext cx="9525" cy="27664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162800" y="519638"/>
            <a:ext cx="9525" cy="27664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734300" y="519640"/>
            <a:ext cx="9525" cy="27664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315325" y="519640"/>
            <a:ext cx="9525" cy="27664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746624" y="981075"/>
            <a:ext cx="4149725" cy="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746623" y="1552575"/>
            <a:ext cx="4149725" cy="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746624" y="2095502"/>
            <a:ext cx="4149725" cy="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746622" y="2657475"/>
            <a:ext cx="4149725" cy="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364" name="Picture 4" descr="https://image.freepik.com/free-icon/stack-of-square-papers_318-460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99" y="3543299"/>
            <a:ext cx="2981325" cy="298132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apexminecrafthosting.com/wp-content/uploads/2015/10/apex_server8.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06309" y="3702841"/>
            <a:ext cx="731381" cy="10239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apexminecrafthosting.com/wp-content/uploads/2015/10/apex_server8.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06309" y="4726774"/>
            <a:ext cx="731381" cy="10239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apexminecrafthosting.com/wp-content/uploads/2015/10/apex_server8.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06309" y="5750707"/>
            <a:ext cx="731381" cy="1023933"/>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Elbow Connector 22"/>
          <p:cNvCxnSpPr/>
          <p:nvPr/>
        </p:nvCxnSpPr>
        <p:spPr>
          <a:xfrm flipV="1">
            <a:off x="3419475" y="4133850"/>
            <a:ext cx="657225" cy="333375"/>
          </a:xfrm>
          <a:prstGeom prst="bentConnector3">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27" idx="1"/>
          </p:cNvCxnSpPr>
          <p:nvPr/>
        </p:nvCxnSpPr>
        <p:spPr>
          <a:xfrm>
            <a:off x="3419474" y="5524491"/>
            <a:ext cx="786835" cy="738183"/>
          </a:xfrm>
          <a:prstGeom prst="bentConnector3">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429000" y="5110161"/>
            <a:ext cx="657225"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15370" name="Picture 10" descr="https://encrypted-tbn2.gstatic.com/images?q=tbn:ANd9GcSelpSDRJWzz-yJj6IfjPEI3izV9kRf1wRUMdOAIqbkTQKc8D0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825" y="411479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Brace 33"/>
          <p:cNvSpPr/>
          <p:nvPr/>
        </p:nvSpPr>
        <p:spPr>
          <a:xfrm>
            <a:off x="5086350" y="3848100"/>
            <a:ext cx="590550" cy="267652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8296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828470" y="645132"/>
            <a:ext cx="3228769" cy="369332"/>
          </a:xfrm>
          <a:prstGeom prst="rect">
            <a:avLst/>
          </a:prstGeom>
          <a:noFill/>
        </p:spPr>
        <p:txBody>
          <a:bodyPr wrap="none" rtlCol="0">
            <a:spAutoFit/>
          </a:bodyPr>
          <a:lstStyle/>
          <a:p>
            <a:r>
              <a:rPr lang="en-US" dirty="0">
                <a:solidFill>
                  <a:schemeClr val="tx1">
                    <a:lumMod val="65000"/>
                    <a:lumOff val="35000"/>
                  </a:schemeClr>
                </a:solidFill>
              </a:rPr>
              <a:t>Modelled Image: 256X256 pixels</a:t>
            </a:r>
          </a:p>
        </p:txBody>
      </p:sp>
      <p:pic>
        <p:nvPicPr>
          <p:cNvPr id="13" name="Picture 2" descr="C:\Users\sjz\Desktop\sliding PCA filter\PCA image denoise example 12.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152" y="1315740"/>
            <a:ext cx="7315200" cy="54864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flipH="1">
            <a:off x="5528684" y="1395385"/>
            <a:ext cx="280134" cy="295991"/>
          </a:xfrm>
          <a:prstGeom prst="straightConnector1">
            <a:avLst/>
          </a:prstGeom>
          <a:ln>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50678" y="1131074"/>
            <a:ext cx="1237198" cy="338554"/>
          </a:xfrm>
          <a:prstGeom prst="rect">
            <a:avLst/>
          </a:prstGeom>
          <a:noFill/>
        </p:spPr>
        <p:txBody>
          <a:bodyPr wrap="none" rtlCol="0">
            <a:spAutoFit/>
          </a:bodyPr>
          <a:lstStyle/>
          <a:p>
            <a:r>
              <a:rPr lang="en-US" sz="1600" dirty="0">
                <a:solidFill>
                  <a:schemeClr val="tx1">
                    <a:lumMod val="65000"/>
                    <a:lumOff val="35000"/>
                  </a:schemeClr>
                </a:solidFill>
              </a:rPr>
              <a:t>window size</a:t>
            </a:r>
          </a:p>
        </p:txBody>
      </p:sp>
      <p:cxnSp>
        <p:nvCxnSpPr>
          <p:cNvPr id="16" name="Straight Arrow Connector 15"/>
          <p:cNvCxnSpPr/>
          <p:nvPr/>
        </p:nvCxnSpPr>
        <p:spPr>
          <a:xfrm flipH="1" flipV="1">
            <a:off x="2704253" y="2229762"/>
            <a:ext cx="377186" cy="169276"/>
          </a:xfrm>
          <a:prstGeom prst="straightConnector1">
            <a:avLst/>
          </a:prstGeom>
          <a:ln>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4621" y="2399038"/>
            <a:ext cx="1057534" cy="338554"/>
          </a:xfrm>
          <a:prstGeom prst="rect">
            <a:avLst/>
          </a:prstGeom>
          <a:noFill/>
        </p:spPr>
        <p:txBody>
          <a:bodyPr wrap="none" rtlCol="0">
            <a:spAutoFit/>
          </a:bodyPr>
          <a:lstStyle/>
          <a:p>
            <a:r>
              <a:rPr lang="en-US" sz="1600" dirty="0">
                <a:solidFill>
                  <a:schemeClr val="tx1">
                    <a:lumMod val="65000"/>
                    <a:lumOff val="35000"/>
                  </a:schemeClr>
                </a:solidFill>
              </a:rPr>
              <a:t>PCA cutoff</a:t>
            </a:r>
          </a:p>
        </p:txBody>
      </p:sp>
      <p:sp>
        <p:nvSpPr>
          <p:cNvPr id="18" name="Rectangle 17"/>
          <p:cNvSpPr/>
          <p:nvPr/>
        </p:nvSpPr>
        <p:spPr>
          <a:xfrm>
            <a:off x="0" y="0"/>
            <a:ext cx="91440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2" algn="ctr"/>
            <a:r>
              <a:rPr lang="en-US" dirty="0"/>
              <a:t>Feature Detection 2.0</a:t>
            </a:r>
          </a:p>
        </p:txBody>
      </p:sp>
    </p:spTree>
    <p:extLst>
      <p:ext uri="{BB962C8B-B14F-4D97-AF65-F5344CB8AC3E}">
        <p14:creationId xmlns:p14="http://schemas.microsoft.com/office/powerpoint/2010/main" val="3422805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7066" y="819537"/>
            <a:ext cx="8789868" cy="1077218"/>
          </a:xfrm>
          <a:prstGeom prst="rect">
            <a:avLst/>
          </a:prstGeom>
          <a:noFill/>
        </p:spPr>
        <p:txBody>
          <a:bodyPr wrap="square" rtlCol="0">
            <a:spAutoFit/>
          </a:bodyPr>
          <a:lstStyle/>
          <a:p>
            <a:pPr algn="ctr"/>
            <a:r>
              <a:rPr lang="en-US" sz="1600" i="1" dirty="0"/>
              <a:t>In this case, repeatability of the structure was diminished by randomizing the locations slightly. As expected this resulted in an increase in the number of PC’s that are needed to reconstruct the image. Below are two examples of denoising on the same data set but with different levels of denoising.</a:t>
            </a:r>
          </a:p>
        </p:txBody>
      </p:sp>
      <p:pic>
        <p:nvPicPr>
          <p:cNvPr id="4" name="Picture 2" descr="C:\Users\sjz\Desktop\sliding PCA filter\PCA image denoise example 13.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010" t="4426" r="12652" b="10122"/>
          <a:stretch/>
        </p:blipFill>
        <p:spPr bwMode="auto">
          <a:xfrm>
            <a:off x="223096" y="2209360"/>
            <a:ext cx="4058401" cy="35466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sjz\Desktop\sliding PCA filter\PCA image denoise example 14.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167" t="4262" r="12928" b="10412"/>
          <a:stretch/>
        </p:blipFill>
        <p:spPr bwMode="auto">
          <a:xfrm>
            <a:off x="4779238" y="2175003"/>
            <a:ext cx="4118696" cy="36153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91440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2" algn="ctr"/>
            <a:r>
              <a:rPr lang="en-US" dirty="0"/>
              <a:t>Feature Detection 2.0</a:t>
            </a:r>
          </a:p>
        </p:txBody>
      </p:sp>
    </p:spTree>
    <p:extLst>
      <p:ext uri="{BB962C8B-B14F-4D97-AF65-F5344CB8AC3E}">
        <p14:creationId xmlns:p14="http://schemas.microsoft.com/office/powerpoint/2010/main" val="371977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jz\Desktop\sliding PCA filter\PCA image denoise example 4.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526" t="6969" r="55989" b="56189"/>
          <a:stretch/>
        </p:blipFill>
        <p:spPr bwMode="auto">
          <a:xfrm>
            <a:off x="2453264" y="1794304"/>
            <a:ext cx="2010611" cy="2021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sjz\Desktop\sliding PCA filter\PCA image denoise example 4.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795" t="51068" r="55330" b="8874"/>
          <a:stretch/>
        </p:blipFill>
        <p:spPr bwMode="auto">
          <a:xfrm>
            <a:off x="2402465" y="3959990"/>
            <a:ext cx="2112211" cy="2197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sjz\Desktop\sliding PCA filter\PCA image denoise example 4.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960" t="54661" r="11705" b="8825"/>
          <a:stretch/>
        </p:blipFill>
        <p:spPr bwMode="auto">
          <a:xfrm>
            <a:off x="4645997" y="4154442"/>
            <a:ext cx="2145934" cy="2003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sjz\Desktop\sliding PCA filter\scree 4.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4676" y="1907369"/>
            <a:ext cx="2544320" cy="19082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872512" y="1517305"/>
            <a:ext cx="117211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Original image</a:t>
            </a:r>
          </a:p>
        </p:txBody>
      </p:sp>
      <p:sp>
        <p:nvSpPr>
          <p:cNvPr id="9" name="TextBox 8"/>
          <p:cNvSpPr txBox="1"/>
          <p:nvPr/>
        </p:nvSpPr>
        <p:spPr>
          <a:xfrm>
            <a:off x="5132906" y="3919727"/>
            <a:ext cx="135005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Remaining Noise</a:t>
            </a:r>
          </a:p>
        </p:txBody>
      </p:sp>
      <p:sp>
        <p:nvSpPr>
          <p:cNvPr id="10" name="TextBox 9"/>
          <p:cNvSpPr txBox="1"/>
          <p:nvPr/>
        </p:nvSpPr>
        <p:spPr>
          <a:xfrm>
            <a:off x="2754259" y="697987"/>
            <a:ext cx="3635482" cy="369332"/>
          </a:xfrm>
          <a:prstGeom prst="rect">
            <a:avLst/>
          </a:prstGeom>
          <a:noFill/>
        </p:spPr>
        <p:txBody>
          <a:bodyPr wrap="none" rtlCol="0">
            <a:spAutoFit/>
          </a:bodyPr>
          <a:lstStyle/>
          <a:p>
            <a:r>
              <a:rPr lang="en-US" dirty="0">
                <a:solidFill>
                  <a:schemeClr val="tx1">
                    <a:lumMod val="65000"/>
                    <a:lumOff val="35000"/>
                  </a:schemeClr>
                </a:solidFill>
              </a:rPr>
              <a:t>Actual Experimental Image: 256X256</a:t>
            </a:r>
          </a:p>
        </p:txBody>
      </p:sp>
      <p:sp>
        <p:nvSpPr>
          <p:cNvPr id="11" name="Rectangle 10"/>
          <p:cNvSpPr/>
          <p:nvPr/>
        </p:nvSpPr>
        <p:spPr>
          <a:xfrm>
            <a:off x="0" y="0"/>
            <a:ext cx="91440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2" algn="ctr"/>
            <a:r>
              <a:rPr lang="en-US" dirty="0"/>
              <a:t>Feature Detection 2.0</a:t>
            </a:r>
          </a:p>
        </p:txBody>
      </p:sp>
    </p:spTree>
    <p:extLst>
      <p:ext uri="{BB962C8B-B14F-4D97-AF65-F5344CB8AC3E}">
        <p14:creationId xmlns:p14="http://schemas.microsoft.com/office/powerpoint/2010/main" val="1626885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2" algn="ctr"/>
            <a:r>
              <a:rPr lang="en-US" dirty="0"/>
              <a:t>Feature Detection 2.0</a:t>
            </a:r>
          </a:p>
        </p:txBody>
      </p:sp>
      <p:pic>
        <p:nvPicPr>
          <p:cNvPr id="3" name="Picture 2"/>
          <p:cNvPicPr>
            <a:picLocks noChangeAspect="1"/>
          </p:cNvPicPr>
          <p:nvPr/>
        </p:nvPicPr>
        <p:blipFill>
          <a:blip r:embed="rId2"/>
          <a:stretch>
            <a:fillRect/>
          </a:stretch>
        </p:blipFill>
        <p:spPr>
          <a:xfrm>
            <a:off x="0" y="2160801"/>
            <a:ext cx="9144000" cy="2536397"/>
          </a:xfrm>
          <a:prstGeom prst="rect">
            <a:avLst/>
          </a:prstGeom>
        </p:spPr>
      </p:pic>
      <p:sp>
        <p:nvSpPr>
          <p:cNvPr id="4" name="Rectangle 3"/>
          <p:cNvSpPr/>
          <p:nvPr/>
        </p:nvSpPr>
        <p:spPr>
          <a:xfrm>
            <a:off x="0" y="891391"/>
            <a:ext cx="9144000" cy="646331"/>
          </a:xfrm>
          <a:prstGeom prst="rect">
            <a:avLst/>
          </a:prstGeom>
        </p:spPr>
        <p:txBody>
          <a:bodyPr wrap="square">
            <a:spAutoFit/>
          </a:bodyPr>
          <a:lstStyle/>
          <a:p>
            <a:pPr algn="ctr"/>
            <a:r>
              <a:rPr lang="en-US" i="1" dirty="0"/>
              <a:t>Actual Scientific experiments (harder to process images) where the question is </a:t>
            </a:r>
            <a:r>
              <a:rPr lang="en-US" i="1" dirty="0" err="1"/>
              <a:t>whethed</a:t>
            </a:r>
            <a:r>
              <a:rPr lang="en-US" i="1" dirty="0"/>
              <a:t> the different regions captured by STM have the same or different surface reconstruction.</a:t>
            </a:r>
          </a:p>
        </p:txBody>
      </p:sp>
      <p:sp>
        <p:nvSpPr>
          <p:cNvPr id="5" name="Rectangle 4"/>
          <p:cNvSpPr/>
          <p:nvPr/>
        </p:nvSpPr>
        <p:spPr>
          <a:xfrm>
            <a:off x="0" y="4853791"/>
            <a:ext cx="9144000" cy="369332"/>
          </a:xfrm>
          <a:prstGeom prst="rect">
            <a:avLst/>
          </a:prstGeom>
        </p:spPr>
        <p:txBody>
          <a:bodyPr wrap="square">
            <a:spAutoFit/>
          </a:bodyPr>
          <a:lstStyle/>
          <a:p>
            <a:pPr algn="ctr"/>
            <a:r>
              <a:rPr lang="en-US" i="1" dirty="0"/>
              <a:t>Analysis was performed on the FFT images of each of the image slices</a:t>
            </a:r>
          </a:p>
        </p:txBody>
      </p:sp>
    </p:spTree>
    <p:extLst>
      <p:ext uri="{BB962C8B-B14F-4D97-AF65-F5344CB8AC3E}">
        <p14:creationId xmlns:p14="http://schemas.microsoft.com/office/powerpoint/2010/main" val="780366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2" algn="ctr"/>
            <a:r>
              <a:rPr lang="en-US" dirty="0"/>
              <a:t>Feature Detection 2.0</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81" y="1959698"/>
            <a:ext cx="8751837" cy="413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891391"/>
            <a:ext cx="9144000" cy="646331"/>
          </a:xfrm>
          <a:prstGeom prst="rect">
            <a:avLst/>
          </a:prstGeom>
        </p:spPr>
        <p:txBody>
          <a:bodyPr wrap="square">
            <a:spAutoFit/>
          </a:bodyPr>
          <a:lstStyle/>
          <a:p>
            <a:pPr algn="ctr"/>
            <a:r>
              <a:rPr lang="en-US" i="1" dirty="0"/>
              <a:t>The analysis (PCA) shows the dissimilarity in the FFT (inset) and how it maps on the real-space structure. </a:t>
            </a:r>
          </a:p>
        </p:txBody>
      </p:sp>
    </p:spTree>
    <p:extLst>
      <p:ext uri="{BB962C8B-B14F-4D97-AF65-F5344CB8AC3E}">
        <p14:creationId xmlns:p14="http://schemas.microsoft.com/office/powerpoint/2010/main" val="1297877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2" algn="ctr"/>
            <a:r>
              <a:rPr lang="en-US" dirty="0"/>
              <a:t>Feature Detection 2.0</a:t>
            </a:r>
          </a:p>
        </p:txBody>
      </p:sp>
      <p:pic>
        <p:nvPicPr>
          <p:cNvPr id="3" name="Picture 2"/>
          <p:cNvPicPr>
            <a:picLocks noChangeAspect="1"/>
          </p:cNvPicPr>
          <p:nvPr/>
        </p:nvPicPr>
        <p:blipFill>
          <a:blip r:embed="rId2"/>
          <a:stretch>
            <a:fillRect/>
          </a:stretch>
        </p:blipFill>
        <p:spPr>
          <a:xfrm>
            <a:off x="1090877" y="1301838"/>
            <a:ext cx="6962246" cy="5441862"/>
          </a:xfrm>
          <a:prstGeom prst="rect">
            <a:avLst/>
          </a:prstGeom>
        </p:spPr>
      </p:pic>
      <p:sp>
        <p:nvSpPr>
          <p:cNvPr id="4" name="Rectangle 3"/>
          <p:cNvSpPr/>
          <p:nvPr/>
        </p:nvSpPr>
        <p:spPr>
          <a:xfrm>
            <a:off x="0" y="605641"/>
            <a:ext cx="9144000" cy="923330"/>
          </a:xfrm>
          <a:prstGeom prst="rect">
            <a:avLst/>
          </a:prstGeom>
        </p:spPr>
        <p:txBody>
          <a:bodyPr wrap="square">
            <a:spAutoFit/>
          </a:bodyPr>
          <a:lstStyle/>
          <a:p>
            <a:pPr algn="ctr"/>
            <a:r>
              <a:rPr lang="en-US" i="1" dirty="0"/>
              <a:t>This analysis (ICA) shows the dissimilarity in the FFT (inset) as if the sources of the signal were fully independent (a valid assumption here) and how it maps on the real-space structure. </a:t>
            </a:r>
          </a:p>
        </p:txBody>
      </p:sp>
    </p:spTree>
    <p:extLst>
      <p:ext uri="{BB962C8B-B14F-4D97-AF65-F5344CB8AC3E}">
        <p14:creationId xmlns:p14="http://schemas.microsoft.com/office/powerpoint/2010/main" val="930393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4A5F97-8C41-47DF-8B51-B5BC74327F4C}"/>
              </a:ext>
            </a:extLst>
          </p:cNvPr>
          <p:cNvSpPr/>
          <p:nvPr/>
        </p:nvSpPr>
        <p:spPr>
          <a:xfrm>
            <a:off x="0" y="3263184"/>
            <a:ext cx="9144000" cy="304800"/>
          </a:xfrm>
          <a:prstGeom prst="rect">
            <a:avLst/>
          </a:prstGeom>
          <a:solidFill>
            <a:schemeClr val="bg2">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Feature Detection 2.0 </a:t>
            </a:r>
            <a:r>
              <a:rPr lang="en-US" dirty="0" err="1"/>
              <a:t>Jupyter</a:t>
            </a:r>
            <a:r>
              <a:rPr lang="en-US" dirty="0"/>
              <a:t> Example</a:t>
            </a:r>
          </a:p>
        </p:txBody>
      </p:sp>
    </p:spTree>
    <p:extLst>
      <p:ext uri="{BB962C8B-B14F-4D97-AF65-F5344CB8AC3E}">
        <p14:creationId xmlns:p14="http://schemas.microsoft.com/office/powerpoint/2010/main" val="77315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lvl="2" algn="ctr"/>
            <a:r>
              <a:rPr lang="en-US" dirty="0"/>
              <a:t>Conclusions</a:t>
            </a:r>
          </a:p>
        </p:txBody>
      </p:sp>
      <p:sp>
        <p:nvSpPr>
          <p:cNvPr id="5" name="Rectangle 4"/>
          <p:cNvSpPr/>
          <p:nvPr/>
        </p:nvSpPr>
        <p:spPr>
          <a:xfrm>
            <a:off x="0" y="320799"/>
            <a:ext cx="9144000" cy="6370975"/>
          </a:xfrm>
          <a:prstGeom prst="rect">
            <a:avLst/>
          </a:prstGeom>
        </p:spPr>
        <p:txBody>
          <a:bodyPr wrap="square">
            <a:spAutoFit/>
          </a:bodyPr>
          <a:lstStyle/>
          <a:p>
            <a:pPr marL="742950" lvl="1" indent="-285750">
              <a:buFont typeface="Arial" panose="020B0604020202020204" pitchFamily="34" charset="0"/>
              <a:buChar char="•"/>
            </a:pPr>
            <a:r>
              <a:rPr lang="en-US" sz="2400" b="1" dirty="0"/>
              <a:t>Normalization/Whitening</a:t>
            </a:r>
          </a:p>
          <a:p>
            <a:pPr lvl="1"/>
            <a:r>
              <a:rPr lang="en-US" sz="2400" i="1" dirty="0"/>
              <a:t>Know how and why to alter your data to maximize the impact of downstream methods. </a:t>
            </a:r>
            <a:r>
              <a:rPr lang="en-US" sz="2400" b="1" i="1" dirty="0"/>
              <a:t>Properly</a:t>
            </a:r>
            <a:r>
              <a:rPr lang="en-US" sz="2400" i="1" dirty="0"/>
              <a:t> pre-processed data will </a:t>
            </a:r>
            <a:r>
              <a:rPr lang="en-US" sz="2400" b="1" i="1" dirty="0"/>
              <a:t>accentuate</a:t>
            </a:r>
            <a:r>
              <a:rPr lang="en-US" sz="2400" i="1" dirty="0"/>
              <a:t> the features you’re interested in. </a:t>
            </a:r>
            <a:r>
              <a:rPr lang="en-US" sz="2400" b="1" i="1" dirty="0"/>
              <a:t>Poorly</a:t>
            </a:r>
            <a:r>
              <a:rPr lang="en-US" sz="2400" i="1" dirty="0"/>
              <a:t> processed data will </a:t>
            </a:r>
            <a:r>
              <a:rPr lang="en-US" sz="2400" b="1" i="1" dirty="0"/>
              <a:t>obfuscate</a:t>
            </a:r>
            <a:r>
              <a:rPr lang="en-US" sz="2400" i="1" dirty="0"/>
              <a:t> them.</a:t>
            </a:r>
          </a:p>
          <a:p>
            <a:pPr lvl="1"/>
            <a:endParaRPr lang="en-US" sz="2400" b="1" dirty="0"/>
          </a:p>
          <a:p>
            <a:pPr marL="742950" lvl="1" indent="-285750">
              <a:buFont typeface="Arial" panose="020B0604020202020204" pitchFamily="34" charset="0"/>
              <a:buChar char="•"/>
            </a:pPr>
            <a:r>
              <a:rPr lang="en-US" sz="2400" b="1" dirty="0"/>
              <a:t>Feature Detection</a:t>
            </a:r>
          </a:p>
          <a:p>
            <a:pPr lvl="1"/>
            <a:r>
              <a:rPr lang="en-US" sz="2400" i="1" dirty="0"/>
              <a:t>Systematic feature exploration may reduce  your data and highlight the interrelationships captured within. Forces eloquent description of the data. Naturally transitions to parametric fitting.</a:t>
            </a:r>
            <a:endParaRPr lang="en-US" i="1" dirty="0"/>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Feature Detection 2.0</a:t>
            </a:r>
          </a:p>
          <a:p>
            <a:pPr lvl="1"/>
            <a:r>
              <a:rPr lang="en-US" sz="2400" i="1" dirty="0"/>
              <a:t>“There’s plenty of fish in the sea.” It is possible to be very creative with processing methods. Figure out what it is you’d like to track/extract/learn and see if others had solved this general problem.  </a:t>
            </a:r>
          </a:p>
        </p:txBody>
      </p:sp>
    </p:spTree>
    <p:extLst>
      <p:ext uri="{BB962C8B-B14F-4D97-AF65-F5344CB8AC3E}">
        <p14:creationId xmlns:p14="http://schemas.microsoft.com/office/powerpoint/2010/main" val="307651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lvl="2" algn="ctr"/>
            <a:r>
              <a:rPr lang="en-US" dirty="0"/>
              <a:t>Standardization vs. Normalization</a:t>
            </a:r>
          </a:p>
        </p:txBody>
      </p:sp>
      <p:sp>
        <p:nvSpPr>
          <p:cNvPr id="8" name="Rectangle 7"/>
          <p:cNvSpPr/>
          <p:nvPr/>
        </p:nvSpPr>
        <p:spPr>
          <a:xfrm>
            <a:off x="0" y="367864"/>
            <a:ext cx="9144000" cy="369332"/>
          </a:xfrm>
          <a:prstGeom prst="rect">
            <a:avLst/>
          </a:prstGeom>
        </p:spPr>
        <p:txBody>
          <a:bodyPr wrap="square">
            <a:spAutoFit/>
          </a:bodyPr>
          <a:lstStyle/>
          <a:p>
            <a:pPr algn="ctr"/>
            <a:r>
              <a:rPr lang="en-US" i="1" dirty="0"/>
              <a:t>Standardization transforms the data to have zero mean and unit variance.</a:t>
            </a:r>
          </a:p>
        </p:txBody>
      </p:sp>
      <p:pic>
        <p:nvPicPr>
          <p:cNvPr id="9" name="Picture 8"/>
          <p:cNvPicPr>
            <a:picLocks noChangeAspect="1"/>
          </p:cNvPicPr>
          <p:nvPr/>
        </p:nvPicPr>
        <p:blipFill>
          <a:blip r:embed="rId2"/>
          <a:stretch>
            <a:fillRect/>
          </a:stretch>
        </p:blipFill>
        <p:spPr>
          <a:xfrm>
            <a:off x="3302000" y="968917"/>
            <a:ext cx="2540000" cy="1104900"/>
          </a:xfrm>
          <a:prstGeom prst="rect">
            <a:avLst/>
          </a:prstGeom>
        </p:spPr>
      </p:pic>
      <p:pic>
        <p:nvPicPr>
          <p:cNvPr id="10" name="Picture 9"/>
          <p:cNvPicPr>
            <a:picLocks noChangeAspect="1"/>
          </p:cNvPicPr>
          <p:nvPr/>
        </p:nvPicPr>
        <p:blipFill>
          <a:blip r:embed="rId3"/>
          <a:stretch>
            <a:fillRect/>
          </a:stretch>
        </p:blipFill>
        <p:spPr>
          <a:xfrm>
            <a:off x="1024758" y="2696071"/>
            <a:ext cx="7094483" cy="3613281"/>
          </a:xfrm>
          <a:prstGeom prst="rect">
            <a:avLst/>
          </a:prstGeom>
        </p:spPr>
      </p:pic>
    </p:spTree>
    <p:extLst>
      <p:ext uri="{BB962C8B-B14F-4D97-AF65-F5344CB8AC3E}">
        <p14:creationId xmlns:p14="http://schemas.microsoft.com/office/powerpoint/2010/main" val="1724259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v9\Desktop\Activity\CNMS\CNMS_Planning2012\SNS-IMG_907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697256" y="445174"/>
            <a:ext cx="3749488" cy="1015663"/>
          </a:xfrm>
          <a:prstGeom prst="rect">
            <a:avLst/>
          </a:prstGeom>
          <a:noFill/>
        </p:spPr>
        <p:txBody>
          <a:bodyPr wrap="none" rtlCol="0">
            <a:spAutoFit/>
          </a:bodyPr>
          <a:lstStyle/>
          <a:p>
            <a:r>
              <a:rPr lang="en-US" sz="6000" b="1" dirty="0">
                <a:solidFill>
                  <a:prstClr val="white"/>
                </a:solidFill>
              </a:rPr>
              <a:t>Thank you!</a:t>
            </a:r>
          </a:p>
        </p:txBody>
      </p:sp>
      <p:sp>
        <p:nvSpPr>
          <p:cNvPr id="7" name="TextBox 6"/>
          <p:cNvSpPr txBox="1"/>
          <p:nvPr/>
        </p:nvSpPr>
        <p:spPr>
          <a:xfrm>
            <a:off x="0" y="2788443"/>
            <a:ext cx="9144000" cy="1446550"/>
          </a:xfrm>
          <a:prstGeom prst="rect">
            <a:avLst/>
          </a:prstGeom>
          <a:noFill/>
        </p:spPr>
        <p:txBody>
          <a:bodyPr wrap="square" rtlCol="0">
            <a:spAutoFit/>
          </a:bodyPr>
          <a:lstStyle/>
          <a:p>
            <a:pPr algn="ctr"/>
            <a:r>
              <a:rPr lang="en-US" sz="4400" b="1" i="1" dirty="0">
                <a:solidFill>
                  <a:srgbClr val="FF0000"/>
                </a:solidFill>
              </a:rPr>
              <a:t>Rapid Access User Proposal</a:t>
            </a:r>
          </a:p>
          <a:p>
            <a:pPr algn="ctr"/>
            <a:r>
              <a:rPr lang="en-US" sz="4400" b="1" i="1" dirty="0">
                <a:solidFill>
                  <a:srgbClr val="FF0000"/>
                </a:solidFill>
              </a:rPr>
              <a:t>Submission open!</a:t>
            </a:r>
          </a:p>
        </p:txBody>
      </p:sp>
      <p:sp>
        <p:nvSpPr>
          <p:cNvPr id="8" name="TextBox 7"/>
          <p:cNvSpPr txBox="1"/>
          <p:nvPr/>
        </p:nvSpPr>
        <p:spPr>
          <a:xfrm>
            <a:off x="1143016" y="5593314"/>
            <a:ext cx="6857968" cy="861774"/>
          </a:xfrm>
          <a:prstGeom prst="rect">
            <a:avLst/>
          </a:prstGeom>
          <a:noFill/>
        </p:spPr>
        <p:txBody>
          <a:bodyPr wrap="none" rtlCol="0">
            <a:spAutoFit/>
          </a:bodyPr>
          <a:lstStyle/>
          <a:p>
            <a:r>
              <a:rPr lang="en-US" sz="5000" b="1" i="1" dirty="0">
                <a:solidFill>
                  <a:prstClr val="white"/>
                </a:solidFill>
              </a:rPr>
              <a:t>belianinova@ornl.gov</a:t>
            </a:r>
          </a:p>
        </p:txBody>
      </p:sp>
    </p:spTree>
    <p:extLst>
      <p:ext uri="{BB962C8B-B14F-4D97-AF65-F5344CB8AC3E}">
        <p14:creationId xmlns:p14="http://schemas.microsoft.com/office/powerpoint/2010/main" val="325706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2404274"/>
            <a:ext cx="4462462" cy="3344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2404274"/>
            <a:ext cx="4462462" cy="3344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0"/>
            <a:ext cx="9144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lvl="2" algn="ctr"/>
            <a:r>
              <a:rPr lang="en-US" dirty="0"/>
              <a:t>Standardization Example</a:t>
            </a:r>
          </a:p>
        </p:txBody>
      </p:sp>
      <p:sp>
        <p:nvSpPr>
          <p:cNvPr id="4" name="Rectangle 3"/>
          <p:cNvSpPr/>
          <p:nvPr/>
        </p:nvSpPr>
        <p:spPr>
          <a:xfrm>
            <a:off x="2331244" y="1520309"/>
            <a:ext cx="4487126" cy="369332"/>
          </a:xfrm>
          <a:prstGeom prst="rect">
            <a:avLst/>
          </a:prstGeom>
        </p:spPr>
        <p:txBody>
          <a:bodyPr wrap="none">
            <a:spAutoFit/>
          </a:bodyPr>
          <a:lstStyle/>
          <a:p>
            <a:r>
              <a:rPr lang="en-US" dirty="0" err="1"/>
              <a:t>standard_data</a:t>
            </a:r>
            <a:r>
              <a:rPr lang="en-US" dirty="0"/>
              <a:t> = </a:t>
            </a:r>
            <a:r>
              <a:rPr lang="en-US" dirty="0" err="1"/>
              <a:t>zscore</a:t>
            </a:r>
            <a:r>
              <a:rPr lang="en-US" dirty="0"/>
              <a:t>(</a:t>
            </a:r>
            <a:r>
              <a:rPr lang="en-US" dirty="0" err="1"/>
              <a:t>random_dataset</a:t>
            </a:r>
            <a:r>
              <a:rPr lang="en-US" dirty="0"/>
              <a:t>);</a:t>
            </a:r>
          </a:p>
        </p:txBody>
      </p:sp>
      <p:sp>
        <p:nvSpPr>
          <p:cNvPr id="5" name="TextBox 4"/>
          <p:cNvSpPr txBox="1"/>
          <p:nvPr/>
        </p:nvSpPr>
        <p:spPr>
          <a:xfrm>
            <a:off x="4007984" y="1009650"/>
            <a:ext cx="1133645" cy="341632"/>
          </a:xfrm>
          <a:prstGeom prst="rect">
            <a:avLst/>
          </a:prstGeom>
          <a:noFill/>
        </p:spPr>
        <p:txBody>
          <a:bodyPr wrap="none" rtlCol="0">
            <a:spAutoFit/>
          </a:bodyPr>
          <a:lstStyle/>
          <a:p>
            <a:pPr algn="ctr">
              <a:lnSpc>
                <a:spcPct val="90000"/>
              </a:lnSpc>
            </a:pPr>
            <a:r>
              <a:rPr lang="en-US" dirty="0"/>
              <a:t>In </a:t>
            </a:r>
            <a:r>
              <a:rPr lang="en-US" dirty="0" err="1"/>
              <a:t>Matlab</a:t>
            </a:r>
            <a:endParaRPr lang="en-US" dirty="0"/>
          </a:p>
        </p:txBody>
      </p:sp>
      <p:sp>
        <p:nvSpPr>
          <p:cNvPr id="9" name="Up Arrow 8"/>
          <p:cNvSpPr/>
          <p:nvPr/>
        </p:nvSpPr>
        <p:spPr>
          <a:xfrm>
            <a:off x="1846612" y="5648325"/>
            <a:ext cx="484632" cy="978408"/>
          </a:xfrm>
          <a:prstGeom prst="upArrow">
            <a:avLst/>
          </a:prstGeom>
          <a:solidFill>
            <a:srgbClr val="92D050"/>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2" name="Up Arrow 11"/>
          <p:cNvSpPr/>
          <p:nvPr/>
        </p:nvSpPr>
        <p:spPr>
          <a:xfrm>
            <a:off x="6437662" y="5648325"/>
            <a:ext cx="484632" cy="978408"/>
          </a:xfrm>
          <a:prstGeom prst="upArrow">
            <a:avLst/>
          </a:prstGeom>
          <a:solidFill>
            <a:srgbClr val="92D050"/>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264646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lvl="2" algn="ctr"/>
            <a:r>
              <a:rPr lang="en-US" dirty="0"/>
              <a:t>Standardization vs. Normalization</a:t>
            </a:r>
          </a:p>
        </p:txBody>
      </p:sp>
      <p:sp>
        <p:nvSpPr>
          <p:cNvPr id="3" name="Rectangle 2"/>
          <p:cNvSpPr/>
          <p:nvPr/>
        </p:nvSpPr>
        <p:spPr>
          <a:xfrm>
            <a:off x="0" y="523679"/>
            <a:ext cx="9144000" cy="369332"/>
          </a:xfrm>
          <a:prstGeom prst="rect">
            <a:avLst/>
          </a:prstGeom>
        </p:spPr>
        <p:txBody>
          <a:bodyPr wrap="square">
            <a:spAutoFit/>
          </a:bodyPr>
          <a:lstStyle/>
          <a:p>
            <a:pPr algn="ctr"/>
            <a:r>
              <a:rPr lang="en-US" b="0" i="1" dirty="0">
                <a:solidFill>
                  <a:srgbClr val="202020"/>
                </a:solidFill>
                <a:effectLst/>
                <a:latin typeface="Arial" charset="0"/>
              </a:rPr>
              <a:t>Normalization, scales all numeric variables in the range [0,1</a:t>
            </a:r>
            <a:r>
              <a:rPr lang="en-US" b="0" i="1">
                <a:solidFill>
                  <a:srgbClr val="202020"/>
                </a:solidFill>
                <a:effectLst/>
                <a:latin typeface="Arial" charset="0"/>
              </a:rPr>
              <a:t>]. </a:t>
            </a:r>
            <a:endParaRPr lang="en-US" i="1" dirty="0"/>
          </a:p>
        </p:txBody>
      </p:sp>
      <p:pic>
        <p:nvPicPr>
          <p:cNvPr id="4" name="Picture 3"/>
          <p:cNvPicPr>
            <a:picLocks noChangeAspect="1"/>
          </p:cNvPicPr>
          <p:nvPr/>
        </p:nvPicPr>
        <p:blipFill>
          <a:blip r:embed="rId2"/>
          <a:stretch>
            <a:fillRect/>
          </a:stretch>
        </p:blipFill>
        <p:spPr>
          <a:xfrm>
            <a:off x="3302000" y="1146065"/>
            <a:ext cx="2540000" cy="939800"/>
          </a:xfrm>
          <a:prstGeom prst="rect">
            <a:avLst/>
          </a:prstGeom>
        </p:spPr>
      </p:pic>
      <p:pic>
        <p:nvPicPr>
          <p:cNvPr id="5" name="Picture 4"/>
          <p:cNvPicPr>
            <a:picLocks noChangeAspect="1"/>
          </p:cNvPicPr>
          <p:nvPr/>
        </p:nvPicPr>
        <p:blipFill>
          <a:blip r:embed="rId3"/>
          <a:stretch>
            <a:fillRect/>
          </a:stretch>
        </p:blipFill>
        <p:spPr>
          <a:xfrm>
            <a:off x="2326773" y="2338919"/>
            <a:ext cx="4490454" cy="4483702"/>
          </a:xfrm>
          <a:prstGeom prst="rect">
            <a:avLst/>
          </a:prstGeom>
        </p:spPr>
      </p:pic>
    </p:spTree>
    <p:extLst>
      <p:ext uri="{BB962C8B-B14F-4D97-AF65-F5344CB8AC3E}">
        <p14:creationId xmlns:p14="http://schemas.microsoft.com/office/powerpoint/2010/main" val="1718124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lvl="2" algn="ctr"/>
            <a:r>
              <a:rPr lang="en-US" dirty="0"/>
              <a:t>Normalization Example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9" y="2404274"/>
            <a:ext cx="4462462" cy="3344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3" y="2404274"/>
            <a:ext cx="4462462" cy="3344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007984" y="1009650"/>
            <a:ext cx="1133645" cy="341632"/>
          </a:xfrm>
          <a:prstGeom prst="rect">
            <a:avLst/>
          </a:prstGeom>
          <a:noFill/>
        </p:spPr>
        <p:txBody>
          <a:bodyPr wrap="none" rtlCol="0">
            <a:spAutoFit/>
          </a:bodyPr>
          <a:lstStyle/>
          <a:p>
            <a:pPr algn="ctr">
              <a:lnSpc>
                <a:spcPct val="90000"/>
              </a:lnSpc>
            </a:pPr>
            <a:r>
              <a:rPr lang="en-US" dirty="0"/>
              <a:t>In </a:t>
            </a:r>
            <a:r>
              <a:rPr lang="en-US" dirty="0" err="1"/>
              <a:t>Matlab</a:t>
            </a:r>
            <a:endParaRPr lang="en-US" dirty="0"/>
          </a:p>
        </p:txBody>
      </p:sp>
      <p:sp>
        <p:nvSpPr>
          <p:cNvPr id="6" name="Rectangle 5"/>
          <p:cNvSpPr/>
          <p:nvPr/>
        </p:nvSpPr>
        <p:spPr>
          <a:xfrm>
            <a:off x="1402981" y="1591360"/>
            <a:ext cx="6343650" cy="369332"/>
          </a:xfrm>
          <a:prstGeom prst="rect">
            <a:avLst/>
          </a:prstGeom>
        </p:spPr>
        <p:txBody>
          <a:bodyPr wrap="square">
            <a:spAutoFit/>
          </a:bodyPr>
          <a:lstStyle/>
          <a:p>
            <a:r>
              <a:rPr lang="en-US" dirty="0" err="1"/>
              <a:t>normal_data</a:t>
            </a:r>
            <a:r>
              <a:rPr lang="en-US" dirty="0"/>
              <a:t> = </a:t>
            </a:r>
            <a:r>
              <a:rPr lang="en-US" dirty="0" err="1"/>
              <a:t>random_dataset</a:t>
            </a:r>
            <a:r>
              <a:rPr lang="en-US" dirty="0"/>
              <a:t>/norm(</a:t>
            </a:r>
            <a:r>
              <a:rPr lang="en-US" dirty="0" err="1"/>
              <a:t>random_dataset</a:t>
            </a:r>
            <a:r>
              <a:rPr lang="en-US" dirty="0"/>
              <a:t>);</a:t>
            </a:r>
          </a:p>
        </p:txBody>
      </p:sp>
    </p:spTree>
    <p:extLst>
      <p:ext uri="{BB962C8B-B14F-4D97-AF65-F5344CB8AC3E}">
        <p14:creationId xmlns:p14="http://schemas.microsoft.com/office/powerpoint/2010/main" val="3451594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4A5F97-8C41-47DF-8B51-B5BC74327F4C}"/>
              </a:ext>
            </a:extLst>
          </p:cNvPr>
          <p:cNvSpPr/>
          <p:nvPr/>
        </p:nvSpPr>
        <p:spPr>
          <a:xfrm>
            <a:off x="0" y="3263184"/>
            <a:ext cx="9144000" cy="304800"/>
          </a:xfrm>
          <a:prstGeom prst="rect">
            <a:avLst/>
          </a:prstGeom>
          <a:solidFill>
            <a:schemeClr val="bg2">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Normalization </a:t>
            </a:r>
            <a:r>
              <a:rPr lang="en-US" dirty="0" err="1"/>
              <a:t>Jupyter</a:t>
            </a:r>
            <a:r>
              <a:rPr lang="en-US" dirty="0"/>
              <a:t> Example</a:t>
            </a:r>
          </a:p>
        </p:txBody>
      </p:sp>
    </p:spTree>
    <p:extLst>
      <p:ext uri="{BB962C8B-B14F-4D97-AF65-F5344CB8AC3E}">
        <p14:creationId xmlns:p14="http://schemas.microsoft.com/office/powerpoint/2010/main" val="9239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lvl="2" algn="ctr"/>
            <a:r>
              <a:rPr lang="en-US" dirty="0"/>
              <a:t>Standardization vs. Normalization</a:t>
            </a:r>
          </a:p>
        </p:txBody>
      </p:sp>
      <p:sp>
        <p:nvSpPr>
          <p:cNvPr id="3" name="Rectangle 2"/>
          <p:cNvSpPr/>
          <p:nvPr/>
        </p:nvSpPr>
        <p:spPr>
          <a:xfrm>
            <a:off x="47625" y="735948"/>
            <a:ext cx="6124575" cy="5262979"/>
          </a:xfrm>
          <a:prstGeom prst="rect">
            <a:avLst/>
          </a:prstGeom>
        </p:spPr>
        <p:txBody>
          <a:bodyPr wrap="square">
            <a:spAutoFit/>
          </a:bodyPr>
          <a:lstStyle/>
          <a:p>
            <a:pPr marL="285750" indent="-285750">
              <a:buFont typeface="Arial" charset="0"/>
              <a:buChar char="•"/>
            </a:pPr>
            <a:r>
              <a:rPr lang="en-US" sz="2400" b="1" dirty="0"/>
              <a:t>Strengths:</a:t>
            </a:r>
          </a:p>
          <a:p>
            <a:pPr marL="285750" indent="-285750">
              <a:buFont typeface="Arial" charset="0"/>
              <a:buChar char="•"/>
            </a:pPr>
            <a:endParaRPr lang="en-US" b="1" dirty="0"/>
          </a:p>
          <a:p>
            <a:pPr marL="742950" lvl="1" indent="-285750">
              <a:buFont typeface="Arial" charset="0"/>
              <a:buChar char="•"/>
            </a:pPr>
            <a:r>
              <a:rPr lang="en-US" dirty="0"/>
              <a:t>Logarithms of input data. Need to exercise caution when data contains zeros and negative values. </a:t>
            </a:r>
          </a:p>
          <a:p>
            <a:pPr marL="742950" lvl="1" indent="-285750">
              <a:buFont typeface="Arial" charset="0"/>
              <a:buChar char="•"/>
            </a:pPr>
            <a:endParaRPr lang="en-US" b="1" dirty="0"/>
          </a:p>
          <a:p>
            <a:endParaRPr lang="en-US" dirty="0"/>
          </a:p>
          <a:p>
            <a:endParaRPr lang="en-US" dirty="0"/>
          </a:p>
          <a:p>
            <a:endParaRPr lang="en-US" dirty="0"/>
          </a:p>
          <a:p>
            <a:pPr marL="285750" indent="-285750">
              <a:buFont typeface="Arial" charset="0"/>
              <a:buChar char="•"/>
            </a:pPr>
            <a:r>
              <a:rPr lang="en-US" sz="2400" b="1" dirty="0"/>
              <a:t>Drawbacks:</a:t>
            </a:r>
          </a:p>
          <a:p>
            <a:endParaRPr lang="en-US" dirty="0"/>
          </a:p>
          <a:p>
            <a:pPr marL="742950" lvl="1" indent="-285750">
              <a:buFont typeface="Arial" charset="0"/>
              <a:buChar char="•"/>
            </a:pPr>
            <a:r>
              <a:rPr lang="en-US" dirty="0"/>
              <a:t>If you have outliers in your data set, normalizing your data will certainly scale the “normal” data to a very small interval. </a:t>
            </a:r>
          </a:p>
          <a:p>
            <a:pPr marL="742950" lvl="1" indent="-285750">
              <a:buFont typeface="Arial" charset="0"/>
              <a:buChar char="•"/>
            </a:pPr>
            <a:endParaRPr lang="en-US" dirty="0"/>
          </a:p>
          <a:p>
            <a:pPr marL="742950" lvl="1" indent="-285750">
              <a:buFont typeface="Arial" charset="0"/>
              <a:buChar char="•"/>
            </a:pPr>
            <a:r>
              <a:rPr lang="en-US" dirty="0"/>
              <a:t>May need to </a:t>
            </a:r>
            <a:r>
              <a:rPr lang="en-US" dirty="0" err="1"/>
              <a:t>Winsorize</a:t>
            </a:r>
            <a:r>
              <a:rPr lang="en-US" dirty="0"/>
              <a:t> (remove extreme values)</a:t>
            </a:r>
          </a:p>
          <a:p>
            <a:pPr marL="742950" lvl="1" indent="-285750">
              <a:buFont typeface="Arial" charset="0"/>
              <a:buChar char="•"/>
            </a:pPr>
            <a:endParaRPr lang="en-US" dirty="0"/>
          </a:p>
          <a:p>
            <a:endParaRPr lang="en-US" dirty="0"/>
          </a:p>
          <a:p>
            <a:endParaRPr lang="en-US" dirty="0"/>
          </a:p>
        </p:txBody>
      </p:sp>
      <p:sp>
        <p:nvSpPr>
          <p:cNvPr id="4" name="AutoShape 2" descr="Image result for standard vs normal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http://i.stack.imgur.com/T2Xr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295399"/>
            <a:ext cx="2857500"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942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7606</TotalTime>
  <Words>1556</Words>
  <Application>Microsoft Macintosh PowerPoint</Application>
  <PresentationFormat>On-screen Show (4:3)</PresentationFormat>
  <Paragraphs>221</Paragraphs>
  <Slides>40</Slides>
  <Notes>1</Notes>
  <HiddenSlides>3</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ＭＳ Ｐゴシック</vt:lpstr>
      <vt:lpstr>Arial</vt:lpstr>
      <vt:lpstr>Arial Black</vt:lpstr>
      <vt:lpstr>Avenir Medium</vt:lpstr>
      <vt:lpstr>Calibri</vt:lpstr>
      <vt:lpstr>Corbel</vt:lpstr>
      <vt:lpstr>Tahoma</vt:lpstr>
      <vt:lpstr>Tunga</vt:lpstr>
      <vt:lpstr>Mylar</vt:lpstr>
      <vt:lpstr>Default Theme</vt:lpstr>
      <vt:lpstr>Data Transformation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Belianinov, Alex</dc:creator>
  <cp:lastModifiedBy>Belianinov, Alex</cp:lastModifiedBy>
  <cp:revision>48</cp:revision>
  <dcterms:created xsi:type="dcterms:W3CDTF">2016-05-30T14:45:30Z</dcterms:created>
  <dcterms:modified xsi:type="dcterms:W3CDTF">2018-07-30T02:26:03Z</dcterms:modified>
</cp:coreProperties>
</file>